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0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07"/>
  </p:notesMasterIdLst>
  <p:sldIdLst>
    <p:sldId id="256" r:id="rId2"/>
    <p:sldId id="506" r:id="rId3"/>
    <p:sldId id="299" r:id="rId4"/>
    <p:sldId id="328" r:id="rId5"/>
    <p:sldId id="376" r:id="rId6"/>
    <p:sldId id="450" r:id="rId7"/>
    <p:sldId id="451" r:id="rId8"/>
    <p:sldId id="452" r:id="rId9"/>
    <p:sldId id="517" r:id="rId10"/>
    <p:sldId id="377" r:id="rId11"/>
    <p:sldId id="508" r:id="rId12"/>
    <p:sldId id="515" r:id="rId13"/>
    <p:sldId id="582" r:id="rId14"/>
    <p:sldId id="585" r:id="rId15"/>
    <p:sldId id="583" r:id="rId16"/>
    <p:sldId id="584" r:id="rId17"/>
    <p:sldId id="334" r:id="rId18"/>
    <p:sldId id="336" r:id="rId19"/>
    <p:sldId id="510" r:id="rId20"/>
    <p:sldId id="518" r:id="rId21"/>
    <p:sldId id="453" r:id="rId22"/>
    <p:sldId id="454" r:id="rId23"/>
    <p:sldId id="455" r:id="rId24"/>
    <p:sldId id="340" r:id="rId25"/>
    <p:sldId id="418" r:id="rId26"/>
    <p:sldId id="456" r:id="rId27"/>
    <p:sldId id="419" r:id="rId28"/>
    <p:sldId id="457" r:id="rId29"/>
    <p:sldId id="458" r:id="rId30"/>
    <p:sldId id="459" r:id="rId31"/>
    <p:sldId id="463" r:id="rId32"/>
    <p:sldId id="465" r:id="rId33"/>
    <p:sldId id="466" r:id="rId34"/>
    <p:sldId id="468" r:id="rId35"/>
    <p:sldId id="469" r:id="rId36"/>
    <p:sldId id="471" r:id="rId37"/>
    <p:sldId id="472" r:id="rId38"/>
    <p:sldId id="588" r:id="rId39"/>
    <p:sldId id="589" r:id="rId40"/>
    <p:sldId id="422" r:id="rId41"/>
    <p:sldId id="427" r:id="rId42"/>
    <p:sldId id="428" r:id="rId43"/>
    <p:sldId id="554" r:id="rId44"/>
    <p:sldId id="557" r:id="rId45"/>
    <p:sldId id="575" r:id="rId46"/>
    <p:sldId id="567" r:id="rId47"/>
    <p:sldId id="570" r:id="rId48"/>
    <p:sldId id="569" r:id="rId49"/>
    <p:sldId id="573" r:id="rId50"/>
    <p:sldId id="574" r:id="rId51"/>
    <p:sldId id="563" r:id="rId52"/>
    <p:sldId id="566" r:id="rId53"/>
    <p:sldId id="561" r:id="rId54"/>
    <p:sldId id="562" r:id="rId55"/>
    <p:sldId id="564" r:id="rId56"/>
    <p:sldId id="565" r:id="rId57"/>
    <p:sldId id="430" r:id="rId58"/>
    <p:sldId id="437" r:id="rId59"/>
    <p:sldId id="410" r:id="rId60"/>
    <p:sldId id="438" r:id="rId61"/>
    <p:sldId id="307" r:id="rId62"/>
    <p:sldId id="439" r:id="rId63"/>
    <p:sldId id="316" r:id="rId64"/>
    <p:sldId id="355" r:id="rId65"/>
    <p:sldId id="414" r:id="rId66"/>
    <p:sldId id="405" r:id="rId67"/>
    <p:sldId id="387" r:id="rId68"/>
    <p:sldId id="379" r:id="rId69"/>
    <p:sldId id="389" r:id="rId70"/>
    <p:sldId id="381" r:id="rId71"/>
    <p:sldId id="383" r:id="rId72"/>
    <p:sldId id="395" r:id="rId73"/>
    <p:sldId id="392" r:id="rId74"/>
    <p:sldId id="391" r:id="rId75"/>
    <p:sldId id="396" r:id="rId76"/>
    <p:sldId id="397" r:id="rId77"/>
    <p:sldId id="399" r:id="rId78"/>
    <p:sldId id="401" r:id="rId79"/>
    <p:sldId id="393" r:id="rId80"/>
    <p:sldId id="394" r:id="rId81"/>
    <p:sldId id="385" r:id="rId82"/>
    <p:sldId id="386" r:id="rId83"/>
    <p:sldId id="519" r:id="rId84"/>
    <p:sldId id="603" r:id="rId85"/>
    <p:sldId id="604" r:id="rId86"/>
    <p:sldId id="521" r:id="rId87"/>
    <p:sldId id="522" r:id="rId88"/>
    <p:sldId id="591" r:id="rId89"/>
    <p:sldId id="592" r:id="rId90"/>
    <p:sldId id="593" r:id="rId91"/>
    <p:sldId id="594" r:id="rId92"/>
    <p:sldId id="595" r:id="rId93"/>
    <p:sldId id="523" r:id="rId94"/>
    <p:sldId id="526" r:id="rId95"/>
    <p:sldId id="527" r:id="rId96"/>
    <p:sldId id="528" r:id="rId97"/>
    <p:sldId id="529" r:id="rId98"/>
    <p:sldId id="530" r:id="rId99"/>
    <p:sldId id="531" r:id="rId100"/>
    <p:sldId id="532" r:id="rId101"/>
    <p:sldId id="533" r:id="rId102"/>
    <p:sldId id="534" r:id="rId103"/>
    <p:sldId id="537" r:id="rId104"/>
    <p:sldId id="605" r:id="rId105"/>
    <p:sldId id="280" r:id="rId10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5550" autoAdjust="0"/>
    <p:restoredTop sz="92841" autoAdjust="0"/>
  </p:normalViewPr>
  <p:slideViewPr>
    <p:cSldViewPr snapToGrid="0">
      <p:cViewPr>
        <p:scale>
          <a:sx n="96" d="100"/>
          <a:sy n="96" d="100"/>
        </p:scale>
        <p:origin x="-870" y="-288"/>
      </p:cViewPr>
      <p:guideLst>
        <p:guide orient="horz" pos="2160"/>
        <p:guide pos="3840"/>
      </p:guideLst>
    </p:cSldViewPr>
  </p:slideViewPr>
  <p:outlineViewPr>
    <p:cViewPr>
      <p:scale>
        <a:sx n="33" d="100"/>
        <a:sy n="33" d="100"/>
      </p:scale>
      <p:origin x="0" y="-7716"/>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EC7E40-DE96-4CBB-A5FA-9CD76A3A8C50}" type="datetimeFigureOut">
              <a:rPr lang="en-US" smtClean="0"/>
              <a:pPr/>
              <a:t>9/12/2020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EDD4B9-6B43-431F-A2C0-D59EFE939D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EDD4B9-6B43-431F-A2C0-D59EFE939D52}"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zero-tolerance policy</a:t>
            </a:r>
            <a:r>
              <a:rPr lang="en-US" sz="1200" kern="1200" dirty="0">
                <a:solidFill>
                  <a:schemeClr val="tx1"/>
                </a:solidFill>
                <a:effectLst/>
                <a:latin typeface="+mn-lt"/>
                <a:ea typeface="+mn-ea"/>
                <a:cs typeface="+mn-cs"/>
              </a:rPr>
              <a:t>  (anti-discrimination)  (Stewart,  2018)  is  a  valuable  tool to  protect  employees,  prevent  stigma,  and  enhance  health </a:t>
            </a:r>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99</a:t>
            </a:fld>
            <a:endParaRPr lang="en-US"/>
          </a:p>
        </p:txBody>
      </p:sp>
    </p:spTree>
    <p:extLst>
      <p:ext uri="{BB962C8B-B14F-4D97-AF65-F5344CB8AC3E}">
        <p14:creationId xmlns:p14="http://schemas.microsoft.com/office/powerpoint/2010/main" xmlns="" val="2908245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Psychological distress and depression are the results of an intense or a continuous stress which has not been managed, mainly due to the   individual’s   difficulty   to   cope   with   stressful   life   events (Cummins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2015;  Drapeau  </a:t>
            </a:r>
            <a:r>
              <a:rPr lang="en-US" sz="1200" i="1" kern="1200" dirty="0">
                <a:solidFill>
                  <a:schemeClr val="tx1"/>
                </a:solidFill>
                <a:effectLst/>
                <a:latin typeface="+mn-lt"/>
                <a:ea typeface="+mn-ea"/>
                <a:cs typeface="+mn-cs"/>
              </a:rPr>
              <a:t>et  al.</a:t>
            </a:r>
            <a:r>
              <a:rPr lang="en-US" sz="1200" kern="1200" dirty="0">
                <a:solidFill>
                  <a:schemeClr val="tx1"/>
                </a:solidFill>
                <a:effectLst/>
                <a:latin typeface="+mn-lt"/>
                <a:ea typeface="+mn-ea"/>
                <a:cs typeface="+mn-cs"/>
              </a:rPr>
              <a:t>,  2011;  Marchand,  2004). The current pandemic is a source of intense stress for the whole world population.</a:t>
            </a:r>
          </a:p>
          <a:p>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100</a:t>
            </a:fld>
            <a:endParaRPr lang="en-US"/>
          </a:p>
        </p:txBody>
      </p:sp>
    </p:spTree>
    <p:extLst>
      <p:ext uri="{BB962C8B-B14F-4D97-AF65-F5344CB8AC3E}">
        <p14:creationId xmlns:p14="http://schemas.microsoft.com/office/powerpoint/2010/main" xmlns="" val="2725965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0" name="Google Shape;850;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1" name="Google Shape;62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67" name="Google Shape;767;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86" name="Google Shape;78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6" name="Google Shape;856;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Listening to their anxieties, ensuring adequate protection, training health care professionals to provide appropriate care, supporting them and extending care to their families are important ways to help health professionals help others. </a:t>
            </a:r>
          </a:p>
        </p:txBody>
      </p:sp>
      <p:sp>
        <p:nvSpPr>
          <p:cNvPr id="4" name="Slide Number Placeholder 3"/>
          <p:cNvSpPr>
            <a:spLocks noGrp="1"/>
          </p:cNvSpPr>
          <p:nvPr>
            <p:ph type="sldNum" sz="quarter" idx="5"/>
          </p:nvPr>
        </p:nvSpPr>
        <p:spPr/>
        <p:txBody>
          <a:bodyPr/>
          <a:lstStyle/>
          <a:p>
            <a:fld id="{12876D09-75EC-4829-9CBB-78245EC4ABB3}" type="slidenum">
              <a:rPr lang="en-US" smtClean="0"/>
              <a:pPr/>
              <a:t>94</a:t>
            </a:fld>
            <a:endParaRPr lang="en-US"/>
          </a:p>
        </p:txBody>
      </p:sp>
    </p:spTree>
    <p:extLst>
      <p:ext uri="{BB962C8B-B14F-4D97-AF65-F5344CB8AC3E}">
        <p14:creationId xmlns:p14="http://schemas.microsoft.com/office/powerpoint/2010/main" xmlns="" val="399319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96</a:t>
            </a:fld>
            <a:endParaRPr lang="en-US"/>
          </a:p>
        </p:txBody>
      </p:sp>
    </p:spTree>
    <p:extLst>
      <p:ext uri="{BB962C8B-B14F-4D97-AF65-F5344CB8AC3E}">
        <p14:creationId xmlns:p14="http://schemas.microsoft.com/office/powerpoint/2010/main" xmlns="" val="2793732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Communication</a:t>
            </a:r>
            <a:r>
              <a:rPr lang="en-US" sz="1200" kern="1200" dirty="0">
                <a:solidFill>
                  <a:schemeClr val="tx1"/>
                </a:solidFill>
                <a:effectLst/>
                <a:latin typeface="+mn-lt"/>
                <a:ea typeface="+mn-ea"/>
                <a:cs typeface="+mn-cs"/>
              </a:rPr>
              <a:t>  is  also  crucial  following  the  pandemic,  in  order to </a:t>
            </a:r>
            <a:r>
              <a:rPr lang="en-US" sz="1200" b="1" kern="1200" dirty="0">
                <a:solidFill>
                  <a:schemeClr val="tx1"/>
                </a:solidFill>
                <a:effectLst/>
                <a:latin typeface="+mn-lt"/>
                <a:ea typeface="+mn-ea"/>
                <a:cs typeface="+mn-cs"/>
              </a:rPr>
              <a:t>reduce employees’ uncertainty and their level of stress</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Indeed,  providing  clear  and transparent information about the organization’s future plans may reduce the fear of the unknown.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2876D09-75EC-4829-9CBB-78245EC4ABB3}" type="slidenum">
              <a:rPr lang="en-US" smtClean="0"/>
              <a:pPr/>
              <a:t>98</a:t>
            </a:fld>
            <a:endParaRPr lang="en-US"/>
          </a:p>
        </p:txBody>
      </p:sp>
    </p:spTree>
    <p:extLst>
      <p:ext uri="{BB962C8B-B14F-4D97-AF65-F5344CB8AC3E}">
        <p14:creationId xmlns:p14="http://schemas.microsoft.com/office/powerpoint/2010/main" xmlns="" val="1221857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641653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9/12/2020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9/12/2020</a:t>
            </a:fld>
            <a:endParaRPr lang="en-US" dirty="0"/>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jpe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uptodate.com/contents/coronavirus-disease-2019-covid-19-hypercoagulability/abstract/2" TargetMode="External"/><Relationship Id="rId2" Type="http://schemas.openxmlformats.org/officeDocument/2006/relationships/hyperlink" Target="https://www.uptodate.com/contents/coronavirus-disease-2019-covid-19-hypercoagulability/abstract/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uptodate.com/contents/coronavirus-disease-2019-covid-19-hypercoagulability/abstract/5" TargetMode="External"/><Relationship Id="rId2" Type="http://schemas.openxmlformats.org/officeDocument/2006/relationships/hyperlink" Target="https://www.uptodate.com/contents/coronavirus-disease-2019-covid-19-hypercoagulability/abstract/4"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gavi.org/news/media-room/100-million-covid-19-vaccine-doses-available-low-and-middle-income-countries-2021"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gavi.org/news/media-room/92-low-middle-income-economies-eligible-access-covid-19-vaccines-gavi-covax-am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globalhealth5050.org/covid19/sex-disaggregated-data-tracker/"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www.dw.com/en/why-do-more-men-die-from-covid-19/a-53952130"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health.harvard.edu/newsletter_article/mars-vs-venus-the-gender-gap-in-health" TargetMode="External"/><Relationship Id="rId2" Type="http://schemas.openxmlformats.org/officeDocument/2006/relationships/hyperlink" Target="https://link.springer.com/article/10.1186/s13293-018-0181-y"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www.livescience.com/why-coronavirus-attaches-stronger-human-cells.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scholar.google.com/scholar_lookup?journal=PLoS+Pathog&amp;title=CD200+receptor+controls+sex-specific+TLR7+responses+to+viral+infection&amp;author=G+Karnam&amp;author=TP+Rygiel&amp;author=M+Raaben&amp;author=GCM+Grinwis&amp;author=FE+Coenjaerts&amp;volume=8&amp;issue=5&amp;publication_year=2012&amp;pages=1-8&amp;doi=10.1371/journal.ppat.1002710&amp;" TargetMode="External"/><Relationship Id="rId2" Type="http://schemas.openxmlformats.org/officeDocument/2006/relationships/hyperlink" Target="https://dx.doi.org/10.1371/journal.ppat.1002710"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klinikum.uni-heidelberg.de/fileadmin/pressestelle/Kinderstudie/Prevalence_of_COVID-19_in_BaWu__.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34.jpeg"/></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9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9956" y="814648"/>
            <a:ext cx="10755517" cy="2277688"/>
          </a:xfrm>
        </p:spPr>
        <p:txBody>
          <a:bodyPr>
            <a:normAutofit/>
          </a:bodyPr>
          <a:lstStyle/>
          <a:p>
            <a:r>
              <a:rPr lang="en-US" sz="3600" b="1" dirty="0" smtClean="0">
                <a:latin typeface="Times New Roman" pitchFamily="18" charset="0"/>
                <a:cs typeface="Times New Roman" pitchFamily="18" charset="0"/>
              </a:rPr>
              <a:t>Understanding COVID-19: The unresolved Issues</a:t>
            </a:r>
            <a:endParaRPr lang="en-US" sz="3600" b="1" dirty="0">
              <a:latin typeface="Times New Roman" pitchFamily="18" charset="0"/>
              <a:cs typeface="Times New Roman" pitchFamily="18" charset="0"/>
            </a:endParaRPr>
          </a:p>
        </p:txBody>
      </p:sp>
      <p:sp>
        <p:nvSpPr>
          <p:cNvPr id="3" name="Subtitle 2"/>
          <p:cNvSpPr>
            <a:spLocks noGrp="1"/>
          </p:cNvSpPr>
          <p:nvPr>
            <p:ph type="subTitle" idx="1"/>
          </p:nvPr>
        </p:nvSpPr>
        <p:spPr>
          <a:xfrm>
            <a:off x="2607399" y="4084983"/>
            <a:ext cx="6699564" cy="2544417"/>
          </a:xfrm>
        </p:spPr>
        <p:txBody>
          <a:bodyPr>
            <a:normAutofit/>
          </a:bodyPr>
          <a:lstStyle/>
          <a:p>
            <a:pPr>
              <a:buClr>
                <a:srgbClr val="90C226"/>
              </a:buClr>
            </a:pPr>
            <a:r>
              <a:rPr lang="en-US" sz="4000" b="1" dirty="0" err="1" smtClean="0">
                <a:solidFill>
                  <a:schemeClr val="tx1"/>
                </a:solidFill>
                <a:cs typeface="Times New Roman" pitchFamily="18" charset="0"/>
              </a:rPr>
              <a:t>Quazi</a:t>
            </a:r>
            <a:r>
              <a:rPr lang="en-US" sz="4000" b="1" dirty="0" smtClean="0">
                <a:solidFill>
                  <a:schemeClr val="tx1"/>
                </a:solidFill>
                <a:cs typeface="Times New Roman" pitchFamily="18" charset="0"/>
              </a:rPr>
              <a:t> </a:t>
            </a:r>
            <a:r>
              <a:rPr lang="en-US" sz="4000" b="1" dirty="0" err="1">
                <a:solidFill>
                  <a:schemeClr val="tx1"/>
                </a:solidFill>
                <a:cs typeface="Times New Roman" pitchFamily="18" charset="0"/>
              </a:rPr>
              <a:t>T</a:t>
            </a:r>
            <a:r>
              <a:rPr lang="en-US" sz="4000" b="1" dirty="0" err="1" smtClean="0">
                <a:solidFill>
                  <a:schemeClr val="tx1"/>
                </a:solidFill>
                <a:cs typeface="Times New Roman" pitchFamily="18" charset="0"/>
              </a:rPr>
              <a:t>arikul</a:t>
            </a:r>
            <a:r>
              <a:rPr lang="en-US" sz="4000" b="1" dirty="0" smtClean="0">
                <a:solidFill>
                  <a:schemeClr val="tx1"/>
                </a:solidFill>
                <a:cs typeface="Times New Roman" pitchFamily="18" charset="0"/>
              </a:rPr>
              <a:t> Islam</a:t>
            </a:r>
          </a:p>
          <a:p>
            <a:pPr>
              <a:buClr>
                <a:srgbClr val="90C226"/>
              </a:buClr>
            </a:pPr>
            <a:r>
              <a:rPr lang="en-US" sz="2400" b="1" dirty="0" smtClean="0">
                <a:solidFill>
                  <a:schemeClr val="tx1"/>
                </a:solidFill>
                <a:cs typeface="Times New Roman" pitchFamily="18" charset="0"/>
              </a:rPr>
              <a:t>Professor of Medicine</a:t>
            </a:r>
          </a:p>
          <a:p>
            <a:pPr>
              <a:buClr>
                <a:srgbClr val="90C226"/>
              </a:buClr>
            </a:pPr>
            <a:r>
              <a:rPr lang="en-US" sz="2800" b="1" baseline="30000" dirty="0" smtClean="0">
                <a:solidFill>
                  <a:schemeClr val="tx1"/>
                </a:solidFill>
                <a:cs typeface="Times New Roman" pitchFamily="18" charset="0"/>
              </a:rPr>
              <a:t> </a:t>
            </a:r>
            <a:r>
              <a:rPr lang="en-US" sz="2400" b="1" dirty="0" smtClean="0">
                <a:solidFill>
                  <a:schemeClr val="tx1"/>
                </a:solidFill>
                <a:cs typeface="Times New Roman" pitchFamily="18" charset="0"/>
              </a:rPr>
              <a:t> 12</a:t>
            </a:r>
            <a:r>
              <a:rPr lang="en-US" sz="2400" b="1" baseline="30000" dirty="0" smtClean="0">
                <a:solidFill>
                  <a:schemeClr val="tx1"/>
                </a:solidFill>
                <a:cs typeface="Times New Roman" pitchFamily="18" charset="0"/>
              </a:rPr>
              <a:t>th</a:t>
            </a:r>
            <a:r>
              <a:rPr lang="en-US" sz="2400" b="1" dirty="0" smtClean="0">
                <a:solidFill>
                  <a:schemeClr val="tx1"/>
                </a:solidFill>
                <a:cs typeface="Times New Roman" pitchFamily="18" charset="0"/>
              </a:rPr>
              <a:t> September,2020</a:t>
            </a:r>
          </a:p>
          <a:p>
            <a:pPr>
              <a:buClr>
                <a:srgbClr val="90C226"/>
              </a:buClr>
            </a:pPr>
            <a:r>
              <a:rPr lang="en-US" sz="1800" dirty="0" smtClean="0">
                <a:solidFill>
                  <a:schemeClr val="tx1"/>
                </a:solidFill>
                <a:cs typeface="Times New Roman" pitchFamily="18" charset="0"/>
              </a:rPr>
              <a:t>prof.tarik@gmail.com</a:t>
            </a:r>
          </a:p>
          <a:p>
            <a:pPr>
              <a:buClr>
                <a:srgbClr val="90C226"/>
              </a:buClr>
            </a:pPr>
            <a:endParaRPr lang="en-US" sz="2400" b="1" dirty="0">
              <a:solidFill>
                <a:schemeClr val="tx1"/>
              </a:solidFill>
              <a:cs typeface="Times New Roman" pitchFamily="18" charset="0"/>
            </a:endParaRPr>
          </a:p>
          <a:p>
            <a:endParaRPr lang="en-US" dirty="0">
              <a:solidFill>
                <a:schemeClr val="tx1"/>
              </a:solidFill>
            </a:endParaRPr>
          </a:p>
        </p:txBody>
      </p:sp>
    </p:spTree>
    <p:extLst>
      <p:ext uri="{BB962C8B-B14F-4D97-AF65-F5344CB8AC3E}">
        <p14:creationId xmlns="" xmlns:p14="http://schemas.microsoft.com/office/powerpoint/2010/main" val="4100149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a:t>
            </a:r>
            <a:endParaRPr lang="en-US" dirty="0"/>
          </a:p>
        </p:txBody>
      </p:sp>
      <p:sp>
        <p:nvSpPr>
          <p:cNvPr id="3" name="Content Placeholder 2"/>
          <p:cNvSpPr>
            <a:spLocks noGrp="1"/>
          </p:cNvSpPr>
          <p:nvPr>
            <p:ph idx="1"/>
          </p:nvPr>
        </p:nvSpPr>
        <p:spPr/>
        <p:txBody>
          <a:bodyPr>
            <a:normAutofit lnSpcReduction="10000"/>
          </a:bodyPr>
          <a:lstStyle/>
          <a:p>
            <a:endParaRPr lang="en-US" dirty="0" smtClean="0"/>
          </a:p>
          <a:p>
            <a:r>
              <a:rPr lang="en-US" dirty="0" smtClean="0"/>
              <a:t>1</a:t>
            </a:r>
            <a:r>
              <a:rPr lang="en-US" baseline="30000" dirty="0" smtClean="0"/>
              <a:t>st</a:t>
            </a:r>
            <a:r>
              <a:rPr lang="en-US" dirty="0" smtClean="0"/>
              <a:t> Wave/2</a:t>
            </a:r>
            <a:r>
              <a:rPr lang="en-US" baseline="30000" dirty="0" smtClean="0"/>
              <a:t>nd</a:t>
            </a:r>
            <a:r>
              <a:rPr lang="en-US" dirty="0" smtClean="0"/>
              <a:t> wave: </a:t>
            </a:r>
            <a:r>
              <a:rPr lang="en-US" dirty="0" smtClean="0">
                <a:solidFill>
                  <a:srgbClr val="FF0000"/>
                </a:solidFill>
              </a:rPr>
              <a:t>Where we are now ? Is the answer clear ?</a:t>
            </a:r>
          </a:p>
          <a:p>
            <a:endParaRPr lang="en-US" dirty="0" smtClean="0"/>
          </a:p>
          <a:p>
            <a:r>
              <a:rPr lang="en-US" dirty="0" smtClean="0"/>
              <a:t>Quarantine : Our people and authority were not serious</a:t>
            </a:r>
          </a:p>
          <a:p>
            <a:endParaRPr lang="en-US" dirty="0" smtClean="0"/>
          </a:p>
          <a:p>
            <a:r>
              <a:rPr lang="en-US" dirty="0" smtClean="0"/>
              <a:t>Isolation:      Except few people did not follow the advise</a:t>
            </a:r>
          </a:p>
          <a:p>
            <a:pPr>
              <a:buNone/>
            </a:pPr>
            <a:endParaRPr lang="en-US" dirty="0" smtClean="0"/>
          </a:p>
          <a:p>
            <a:r>
              <a:rPr lang="en-US" dirty="0" smtClean="0"/>
              <a:t>Lock down: We had no lock Down/ General holiday</a:t>
            </a:r>
            <a:endParaRPr lang="en-US"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31B7A-43E5-421F-BE4C-D2630D35430A}"/>
              </a:ext>
            </a:extLst>
          </p:cNvPr>
          <p:cNvSpPr>
            <a:spLocks noGrp="1"/>
          </p:cNvSpPr>
          <p:nvPr>
            <p:ph type="title" idx="4294967295"/>
          </p:nvPr>
        </p:nvSpPr>
        <p:spPr>
          <a:xfrm>
            <a:off x="2928" y="27029"/>
            <a:ext cx="3457575" cy="2436774"/>
          </a:xfr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bn-BD" b="1" dirty="0">
                <a:solidFill>
                  <a:srgbClr val="FF0000"/>
                </a:solidFill>
                <a:effectLst>
                  <a:outerShdw blurRad="38100" dist="38100" dir="2700000" algn="tl">
                    <a:srgbClr val="000000">
                      <a:alpha val="43137"/>
                    </a:srgbClr>
                  </a:outerShdw>
                </a:effectLst>
                <a:latin typeface="Arial Black" panose="020B0A04020102020204" pitchFamily="34" charset="0"/>
              </a:rPr>
              <a:t/>
            </a:r>
            <a:br>
              <a:rPr lang="bn-BD" b="1" dirty="0">
                <a:solidFill>
                  <a:srgbClr val="FF0000"/>
                </a:solidFill>
                <a:effectLst>
                  <a:outerShdw blurRad="38100" dist="38100" dir="2700000" algn="tl">
                    <a:srgbClr val="000000">
                      <a:alpha val="43137"/>
                    </a:srgbClr>
                  </a:outerShdw>
                </a:effectLst>
                <a:latin typeface="Arial Black" panose="020B0A04020102020204" pitchFamily="34" charset="0"/>
              </a:rPr>
            </a:br>
            <a:r>
              <a:rPr lang="bn-BD" dirty="0">
                <a:solidFill>
                  <a:schemeClr val="bg1"/>
                </a:solidFill>
                <a:latin typeface="Arial Black" panose="020B0A04020102020204" pitchFamily="34" charset="0"/>
              </a:rPr>
              <a:t>WARNING SIGN</a:t>
            </a:r>
            <a:r>
              <a:rPr lang="bn-BD" dirty="0">
                <a:latin typeface="Arial Black" panose="020B0A04020102020204" pitchFamily="34" charset="0"/>
              </a:rPr>
              <a:t/>
            </a:r>
            <a:br>
              <a:rPr lang="bn-BD" dirty="0">
                <a:latin typeface="Arial Black" panose="020B0A04020102020204" pitchFamily="34" charset="0"/>
              </a:rPr>
            </a:br>
            <a:r>
              <a:rPr lang="en-US" sz="2800" b="1" dirty="0">
                <a:solidFill>
                  <a:schemeClr val="bg2"/>
                </a:solidFill>
                <a:latin typeface="Arial Narrow" panose="020B0606020202030204" pitchFamily="34" charset="0"/>
              </a:rPr>
              <a:t>B</a:t>
            </a:r>
            <a:r>
              <a:rPr lang="bn-BD" sz="2800" b="1" dirty="0">
                <a:solidFill>
                  <a:schemeClr val="bg2"/>
                </a:solidFill>
                <a:latin typeface="Arial Narrow" panose="020B0606020202030204" pitchFamily="34" charset="0"/>
              </a:rPr>
              <a:t>eing Extremely </a:t>
            </a:r>
            <a:r>
              <a:rPr lang="bn-BD" sz="2800" b="1" dirty="0">
                <a:solidFill>
                  <a:schemeClr val="bg2"/>
                </a:solidFill>
                <a:latin typeface="Arial Black" panose="020B0A04020102020204" pitchFamily="34" charset="0"/>
              </a:rPr>
              <a:t/>
            </a:r>
            <a:br>
              <a:rPr lang="bn-BD" sz="2800" b="1" dirty="0">
                <a:solidFill>
                  <a:schemeClr val="bg2"/>
                </a:solidFill>
                <a:latin typeface="Arial Black" panose="020B0A04020102020204" pitchFamily="34" charset="0"/>
              </a:rPr>
            </a:br>
            <a:r>
              <a:rPr lang="bn-BD" sz="2800" b="1" dirty="0">
                <a:solidFill>
                  <a:schemeClr val="bg2"/>
                </a:solidFill>
                <a:effectLst>
                  <a:outerShdw blurRad="38100" dist="38100" dir="2700000" algn="tl">
                    <a:srgbClr val="000000">
                      <a:alpha val="43137"/>
                    </a:srgbClr>
                  </a:outerShdw>
                </a:effectLst>
                <a:latin typeface="Arial Black" panose="020B0A04020102020204" pitchFamily="34" charset="0"/>
              </a:rPr>
              <a:t>Stressed Out</a:t>
            </a:r>
            <a:r>
              <a:rPr lang="en-US" sz="2800" dirty="0">
                <a:latin typeface="Arial Black" panose="020B0A04020102020204" pitchFamily="34" charset="0"/>
              </a:rPr>
              <a:t/>
            </a:r>
            <a:br>
              <a:rPr lang="en-US" sz="2800" dirty="0">
                <a:latin typeface="Arial Black" panose="020B0A04020102020204" pitchFamily="34" charset="0"/>
              </a:rPr>
            </a:br>
            <a:endParaRPr lang="en-US" sz="2800" b="1" dirty="0">
              <a:effectLst>
                <a:outerShdw blurRad="38100" dist="38100" dir="2700000" algn="tl">
                  <a:srgbClr val="000000">
                    <a:alpha val="43137"/>
                  </a:srgbClr>
                </a:outerShdw>
              </a:effectLst>
              <a:latin typeface="Arial Black" panose="020B0A04020102020204" pitchFamily="34" charset="0"/>
            </a:endParaRPr>
          </a:p>
        </p:txBody>
      </p:sp>
      <p:pic>
        <p:nvPicPr>
          <p:cNvPr id="5" name="Google Shape;400;p40" descr="images (80).jpg">
            <a:extLst>
              <a:ext uri="{FF2B5EF4-FFF2-40B4-BE49-F238E27FC236}">
                <a16:creationId xmlns:a16="http://schemas.microsoft.com/office/drawing/2014/main" xmlns="" id="{38149018-9E69-4944-9A9E-562469D4C768}"/>
              </a:ext>
            </a:extLst>
          </p:cNvPr>
          <p:cNvPicPr preferRelativeResize="0"/>
          <p:nvPr/>
        </p:nvPicPr>
        <p:blipFill rotWithShape="1">
          <a:blip r:embed="rId3">
            <a:alphaModFix/>
          </a:blip>
          <a:srcRect/>
          <a:stretch/>
        </p:blipFill>
        <p:spPr>
          <a:xfrm>
            <a:off x="4991393" y="5173665"/>
            <a:ext cx="1219200" cy="1219200"/>
          </a:xfrm>
          <a:prstGeom prst="rect">
            <a:avLst/>
          </a:prstGeom>
          <a:noFill/>
          <a:ln>
            <a:noFill/>
          </a:ln>
        </p:spPr>
      </p:pic>
      <p:pic>
        <p:nvPicPr>
          <p:cNvPr id="8" name="Picture 7">
            <a:extLst>
              <a:ext uri="{FF2B5EF4-FFF2-40B4-BE49-F238E27FC236}">
                <a16:creationId xmlns:a16="http://schemas.microsoft.com/office/drawing/2014/main" xmlns="" id="{F7FE1FED-90F1-40C0-A2EE-FABE72531B5D}"/>
              </a:ext>
            </a:extLst>
          </p:cNvPr>
          <p:cNvPicPr>
            <a:picLocks noChangeAspect="1"/>
          </p:cNvPicPr>
          <p:nvPr/>
        </p:nvPicPr>
        <p:blipFill>
          <a:blip r:embed="rId4"/>
          <a:stretch>
            <a:fillRect/>
          </a:stretch>
        </p:blipFill>
        <p:spPr>
          <a:xfrm>
            <a:off x="1112096" y="5315276"/>
            <a:ext cx="1239241" cy="1239241"/>
          </a:xfrm>
          <a:prstGeom prst="rect">
            <a:avLst/>
          </a:prstGeom>
        </p:spPr>
      </p:pic>
      <p:pic>
        <p:nvPicPr>
          <p:cNvPr id="10" name="Picture 9">
            <a:extLst>
              <a:ext uri="{FF2B5EF4-FFF2-40B4-BE49-F238E27FC236}">
                <a16:creationId xmlns:a16="http://schemas.microsoft.com/office/drawing/2014/main" xmlns="" id="{48619A17-6CA0-4130-A1F8-FF1FC5B0E99B}"/>
              </a:ext>
            </a:extLst>
          </p:cNvPr>
          <p:cNvPicPr>
            <a:picLocks noChangeAspect="1"/>
          </p:cNvPicPr>
          <p:nvPr/>
        </p:nvPicPr>
        <p:blipFill>
          <a:blip r:embed="rId5"/>
          <a:stretch>
            <a:fillRect/>
          </a:stretch>
        </p:blipFill>
        <p:spPr>
          <a:xfrm>
            <a:off x="878083" y="3085204"/>
            <a:ext cx="1600200" cy="1364272"/>
          </a:xfrm>
          <a:prstGeom prst="rect">
            <a:avLst/>
          </a:prstGeom>
        </p:spPr>
      </p:pic>
      <p:pic>
        <p:nvPicPr>
          <p:cNvPr id="16" name="Picture 15">
            <a:extLst>
              <a:ext uri="{FF2B5EF4-FFF2-40B4-BE49-F238E27FC236}">
                <a16:creationId xmlns:a16="http://schemas.microsoft.com/office/drawing/2014/main" xmlns="" id="{A0D7E015-6FB5-440E-8CDE-EE5BDCB78E78}"/>
              </a:ext>
            </a:extLst>
          </p:cNvPr>
          <p:cNvPicPr>
            <a:picLocks noChangeAspect="1"/>
          </p:cNvPicPr>
          <p:nvPr/>
        </p:nvPicPr>
        <p:blipFill>
          <a:blip r:embed="rId6"/>
          <a:stretch>
            <a:fillRect/>
          </a:stretch>
        </p:blipFill>
        <p:spPr>
          <a:xfrm>
            <a:off x="10398269" y="4215393"/>
            <a:ext cx="1211673" cy="1532802"/>
          </a:xfrm>
          <a:prstGeom prst="rect">
            <a:avLst/>
          </a:prstGeom>
        </p:spPr>
      </p:pic>
      <p:pic>
        <p:nvPicPr>
          <p:cNvPr id="18" name="Picture 17">
            <a:extLst>
              <a:ext uri="{FF2B5EF4-FFF2-40B4-BE49-F238E27FC236}">
                <a16:creationId xmlns:a16="http://schemas.microsoft.com/office/drawing/2014/main" xmlns="" id="{FA5A1EE9-9D37-4E6C-BBEA-7B2BE934F675}"/>
              </a:ext>
            </a:extLst>
          </p:cNvPr>
          <p:cNvPicPr>
            <a:picLocks noChangeAspect="1"/>
          </p:cNvPicPr>
          <p:nvPr/>
        </p:nvPicPr>
        <p:blipFill>
          <a:blip r:embed="rId7"/>
          <a:stretch>
            <a:fillRect/>
          </a:stretch>
        </p:blipFill>
        <p:spPr>
          <a:xfrm>
            <a:off x="3369371" y="2829116"/>
            <a:ext cx="1281894" cy="1364273"/>
          </a:xfrm>
          <a:prstGeom prst="rect">
            <a:avLst/>
          </a:prstGeom>
        </p:spPr>
      </p:pic>
      <p:pic>
        <p:nvPicPr>
          <p:cNvPr id="20" name="Picture 19">
            <a:extLst>
              <a:ext uri="{FF2B5EF4-FFF2-40B4-BE49-F238E27FC236}">
                <a16:creationId xmlns:a16="http://schemas.microsoft.com/office/drawing/2014/main" xmlns="" id="{3E05347D-FFF7-4252-B340-F6B9E39C929F}"/>
              </a:ext>
            </a:extLst>
          </p:cNvPr>
          <p:cNvPicPr>
            <a:picLocks noChangeAspect="1"/>
          </p:cNvPicPr>
          <p:nvPr/>
        </p:nvPicPr>
        <p:blipFill>
          <a:blip r:embed="rId8"/>
          <a:stretch>
            <a:fillRect/>
          </a:stretch>
        </p:blipFill>
        <p:spPr>
          <a:xfrm>
            <a:off x="10453250" y="790414"/>
            <a:ext cx="1533180" cy="1475469"/>
          </a:xfrm>
          <a:prstGeom prst="rect">
            <a:avLst/>
          </a:prstGeom>
        </p:spPr>
      </p:pic>
      <p:pic>
        <p:nvPicPr>
          <p:cNvPr id="21" name="Google Shape;422;p42" descr="download.png">
            <a:extLst>
              <a:ext uri="{FF2B5EF4-FFF2-40B4-BE49-F238E27FC236}">
                <a16:creationId xmlns:a16="http://schemas.microsoft.com/office/drawing/2014/main" xmlns="" id="{39EC5A60-36C8-4D2C-8105-90D6BAC7687E}"/>
              </a:ext>
            </a:extLst>
          </p:cNvPr>
          <p:cNvPicPr preferRelativeResize="0"/>
          <p:nvPr/>
        </p:nvPicPr>
        <p:blipFill rotWithShape="1">
          <a:blip r:embed="rId9">
            <a:alphaModFix/>
          </a:blip>
          <a:srcRect/>
          <a:stretch/>
        </p:blipFill>
        <p:spPr>
          <a:xfrm>
            <a:off x="7750241" y="70517"/>
            <a:ext cx="1600200" cy="1419075"/>
          </a:xfrm>
          <a:prstGeom prst="rect">
            <a:avLst/>
          </a:prstGeom>
          <a:noFill/>
          <a:ln>
            <a:noFill/>
          </a:ln>
        </p:spPr>
      </p:pic>
      <p:pic>
        <p:nvPicPr>
          <p:cNvPr id="22" name="Google Shape;428;p43" descr="images (2).png">
            <a:extLst>
              <a:ext uri="{FF2B5EF4-FFF2-40B4-BE49-F238E27FC236}">
                <a16:creationId xmlns:a16="http://schemas.microsoft.com/office/drawing/2014/main" xmlns="" id="{D89D7CBD-5811-4EE5-A848-968D8EEC3BF2}"/>
              </a:ext>
            </a:extLst>
          </p:cNvPr>
          <p:cNvPicPr preferRelativeResize="0"/>
          <p:nvPr/>
        </p:nvPicPr>
        <p:blipFill rotWithShape="1">
          <a:blip r:embed="rId10">
            <a:alphaModFix/>
          </a:blip>
          <a:srcRect/>
          <a:stretch/>
        </p:blipFill>
        <p:spPr>
          <a:xfrm>
            <a:off x="7540737" y="3022169"/>
            <a:ext cx="1600200" cy="1887858"/>
          </a:xfrm>
          <a:prstGeom prst="rect">
            <a:avLst/>
          </a:prstGeom>
          <a:noFill/>
          <a:ln>
            <a:noFill/>
          </a:ln>
        </p:spPr>
      </p:pic>
      <p:sp>
        <p:nvSpPr>
          <p:cNvPr id="23" name="Rectangle 22">
            <a:extLst>
              <a:ext uri="{FF2B5EF4-FFF2-40B4-BE49-F238E27FC236}">
                <a16:creationId xmlns:a16="http://schemas.microsoft.com/office/drawing/2014/main" xmlns="" id="{A2B18FB0-20BB-49E9-A702-595838F382BB}"/>
              </a:ext>
            </a:extLst>
          </p:cNvPr>
          <p:cNvSpPr/>
          <p:nvPr/>
        </p:nvSpPr>
        <p:spPr>
          <a:xfrm>
            <a:off x="824957" y="4334071"/>
            <a:ext cx="1526380" cy="400110"/>
          </a:xfrm>
          <a:prstGeom prst="rect">
            <a:avLst/>
          </a:prstGeom>
        </p:spPr>
        <p:txBody>
          <a:bodyPr wrap="none">
            <a:spAutoFit/>
          </a:bodyPr>
          <a:lstStyle/>
          <a:p>
            <a:r>
              <a:rPr lang="en-US" sz="2000" b="1" dirty="0">
                <a:latin typeface="Arial Narrow" panose="020B0606020202030204" pitchFamily="34" charset="0"/>
              </a:rPr>
              <a:t>Mood swings</a:t>
            </a:r>
          </a:p>
        </p:txBody>
      </p:sp>
      <p:sp>
        <p:nvSpPr>
          <p:cNvPr id="24" name="Rectangle 23">
            <a:extLst>
              <a:ext uri="{FF2B5EF4-FFF2-40B4-BE49-F238E27FC236}">
                <a16:creationId xmlns:a16="http://schemas.microsoft.com/office/drawing/2014/main" xmlns="" id="{EE579593-83D0-4F48-B75D-A0E70C1F6090}"/>
              </a:ext>
            </a:extLst>
          </p:cNvPr>
          <p:cNvSpPr/>
          <p:nvPr/>
        </p:nvSpPr>
        <p:spPr>
          <a:xfrm>
            <a:off x="9952391" y="2477171"/>
            <a:ext cx="2156360" cy="707886"/>
          </a:xfrm>
          <a:prstGeom prst="rect">
            <a:avLst/>
          </a:prstGeom>
        </p:spPr>
        <p:txBody>
          <a:bodyPr wrap="none">
            <a:spAutoFit/>
          </a:bodyPr>
          <a:lstStyle/>
          <a:p>
            <a:pPr algn="ctr"/>
            <a:r>
              <a:rPr lang="en-US" sz="2000" b="1" dirty="0">
                <a:latin typeface="Arial Narrow" panose="020B0606020202030204" pitchFamily="34" charset="0"/>
              </a:rPr>
              <a:t>Forgetful and</a:t>
            </a:r>
            <a:endParaRPr lang="bn-BD" sz="2000" b="1" dirty="0">
              <a:latin typeface="Arial Narrow" panose="020B0606020202030204" pitchFamily="34" charset="0"/>
            </a:endParaRPr>
          </a:p>
          <a:p>
            <a:pPr algn="ctr"/>
            <a:r>
              <a:rPr lang="en-US" sz="2000" b="1" dirty="0">
                <a:latin typeface="Arial Narrow" panose="020B0606020202030204" pitchFamily="34" charset="0"/>
              </a:rPr>
              <a:t> poor performance  </a:t>
            </a:r>
          </a:p>
        </p:txBody>
      </p:sp>
      <p:sp>
        <p:nvSpPr>
          <p:cNvPr id="25" name="Rectangle 24">
            <a:extLst>
              <a:ext uri="{FF2B5EF4-FFF2-40B4-BE49-F238E27FC236}">
                <a16:creationId xmlns:a16="http://schemas.microsoft.com/office/drawing/2014/main" xmlns="" id="{958FCCFD-7772-4642-81E1-093C8320BE5F}"/>
              </a:ext>
            </a:extLst>
          </p:cNvPr>
          <p:cNvSpPr/>
          <p:nvPr/>
        </p:nvSpPr>
        <p:spPr>
          <a:xfrm>
            <a:off x="7348729" y="1482396"/>
            <a:ext cx="2403222" cy="707886"/>
          </a:xfrm>
          <a:prstGeom prst="rect">
            <a:avLst/>
          </a:prstGeom>
        </p:spPr>
        <p:txBody>
          <a:bodyPr wrap="none">
            <a:spAutoFit/>
          </a:bodyPr>
          <a:lstStyle/>
          <a:p>
            <a:pPr algn="ctr"/>
            <a:r>
              <a:rPr lang="en-US" sz="2000" b="1" dirty="0">
                <a:latin typeface="Arial Narrow" panose="020B0606020202030204" pitchFamily="34" charset="0"/>
              </a:rPr>
              <a:t>Sadness, tearfulness, </a:t>
            </a:r>
            <a:endParaRPr lang="bn-BD" sz="2000" b="1" dirty="0">
              <a:latin typeface="Arial Narrow" panose="020B0606020202030204" pitchFamily="34" charset="0"/>
            </a:endParaRPr>
          </a:p>
          <a:p>
            <a:pPr algn="ctr"/>
            <a:r>
              <a:rPr lang="en-US" sz="2000" b="1" dirty="0">
                <a:latin typeface="Arial Narrow" panose="020B0606020202030204" pitchFamily="34" charset="0"/>
              </a:rPr>
              <a:t>or hopelessness</a:t>
            </a:r>
          </a:p>
        </p:txBody>
      </p:sp>
      <p:sp>
        <p:nvSpPr>
          <p:cNvPr id="26" name="Rectangle 25">
            <a:extLst>
              <a:ext uri="{FF2B5EF4-FFF2-40B4-BE49-F238E27FC236}">
                <a16:creationId xmlns:a16="http://schemas.microsoft.com/office/drawing/2014/main" xmlns="" id="{3F86A8F6-DF83-44BC-BEE2-C0120F5ACB43}"/>
              </a:ext>
            </a:extLst>
          </p:cNvPr>
          <p:cNvSpPr/>
          <p:nvPr/>
        </p:nvSpPr>
        <p:spPr>
          <a:xfrm>
            <a:off x="7515414" y="5052438"/>
            <a:ext cx="2071401" cy="646331"/>
          </a:xfrm>
          <a:prstGeom prst="rect">
            <a:avLst/>
          </a:prstGeom>
        </p:spPr>
        <p:txBody>
          <a:bodyPr wrap="none">
            <a:spAutoFit/>
          </a:bodyPr>
          <a:lstStyle/>
          <a:p>
            <a:pPr algn="ctr"/>
            <a:r>
              <a:rPr lang="en-US" b="1" dirty="0">
                <a:latin typeface="Arial Narrow" panose="020B0606020202030204" pitchFamily="34" charset="0"/>
              </a:rPr>
              <a:t>Trouble thinking </a:t>
            </a:r>
            <a:endParaRPr lang="bn-BD" b="1" dirty="0">
              <a:latin typeface="Arial Narrow" panose="020B0606020202030204" pitchFamily="34" charset="0"/>
            </a:endParaRPr>
          </a:p>
          <a:p>
            <a:pPr algn="ctr"/>
            <a:r>
              <a:rPr lang="en-US" b="1" dirty="0">
                <a:latin typeface="Arial Narrow" panose="020B0606020202030204" pitchFamily="34" charset="0"/>
              </a:rPr>
              <a:t>or making decisions </a:t>
            </a:r>
          </a:p>
        </p:txBody>
      </p:sp>
      <p:sp>
        <p:nvSpPr>
          <p:cNvPr id="27" name="Rectangle 26">
            <a:extLst>
              <a:ext uri="{FF2B5EF4-FFF2-40B4-BE49-F238E27FC236}">
                <a16:creationId xmlns:a16="http://schemas.microsoft.com/office/drawing/2014/main" xmlns="" id="{FD24BC97-5416-4093-B054-410DD071DECD}"/>
              </a:ext>
            </a:extLst>
          </p:cNvPr>
          <p:cNvSpPr/>
          <p:nvPr/>
        </p:nvSpPr>
        <p:spPr>
          <a:xfrm>
            <a:off x="4443910" y="6312465"/>
            <a:ext cx="2206053" cy="369332"/>
          </a:xfrm>
          <a:prstGeom prst="rect">
            <a:avLst/>
          </a:prstGeom>
        </p:spPr>
        <p:txBody>
          <a:bodyPr wrap="none">
            <a:spAutoFit/>
          </a:bodyPr>
          <a:lstStyle/>
          <a:p>
            <a:r>
              <a:rPr lang="en-US" b="1" dirty="0">
                <a:latin typeface="Arial Narrow" panose="020B0606020202030204" pitchFamily="34" charset="0"/>
              </a:rPr>
              <a:t>Recurring</a:t>
            </a:r>
            <a:r>
              <a:rPr lang="en-US" dirty="0">
                <a:latin typeface="Arial Narrow" panose="020B0606020202030204" pitchFamily="34" charset="0"/>
              </a:rPr>
              <a:t> </a:t>
            </a:r>
            <a:r>
              <a:rPr lang="en-US" b="1" dirty="0">
                <a:latin typeface="Arial Narrow" panose="020B0606020202030204" pitchFamily="34" charset="0"/>
              </a:rPr>
              <a:t>nightmares</a:t>
            </a:r>
            <a:r>
              <a:rPr lang="en-US" dirty="0">
                <a:latin typeface="Arial Narrow" panose="020B0606020202030204" pitchFamily="34" charset="0"/>
              </a:rPr>
              <a:t> </a:t>
            </a:r>
          </a:p>
        </p:txBody>
      </p:sp>
      <p:sp>
        <p:nvSpPr>
          <p:cNvPr id="28" name="Rectangle 27">
            <a:extLst>
              <a:ext uri="{FF2B5EF4-FFF2-40B4-BE49-F238E27FC236}">
                <a16:creationId xmlns:a16="http://schemas.microsoft.com/office/drawing/2014/main" xmlns="" id="{79951E0E-821F-408D-92C0-48BAA3FF3BE8}"/>
              </a:ext>
            </a:extLst>
          </p:cNvPr>
          <p:cNvSpPr/>
          <p:nvPr/>
        </p:nvSpPr>
        <p:spPr>
          <a:xfrm>
            <a:off x="3144012" y="4162021"/>
            <a:ext cx="1955985" cy="646331"/>
          </a:xfrm>
          <a:prstGeom prst="rect">
            <a:avLst/>
          </a:prstGeom>
        </p:spPr>
        <p:txBody>
          <a:bodyPr wrap="none">
            <a:spAutoFit/>
          </a:bodyPr>
          <a:lstStyle/>
          <a:p>
            <a:r>
              <a:rPr lang="en-US" b="1" dirty="0">
                <a:latin typeface="Arial Narrow" panose="020B0606020202030204" pitchFamily="34" charset="0"/>
                <a:cs typeface="Arial" panose="020B0604020202020204" pitchFamily="34" charset="0"/>
              </a:rPr>
              <a:t>Difficulty sleeping </a:t>
            </a:r>
            <a:endParaRPr lang="bn-BD" b="1" dirty="0">
              <a:latin typeface="Arial Narrow" panose="020B0606020202030204" pitchFamily="34" charset="0"/>
            </a:endParaRPr>
          </a:p>
          <a:p>
            <a:r>
              <a:rPr lang="en-US" b="1" dirty="0">
                <a:latin typeface="Arial Narrow" panose="020B0606020202030204" pitchFamily="34" charset="0"/>
                <a:cs typeface="Arial" panose="020B0604020202020204" pitchFamily="34" charset="0"/>
              </a:rPr>
              <a:t>or changes in sleep</a:t>
            </a:r>
          </a:p>
        </p:txBody>
      </p:sp>
      <p:sp>
        <p:nvSpPr>
          <p:cNvPr id="29" name="Rectangle 28">
            <a:extLst>
              <a:ext uri="{FF2B5EF4-FFF2-40B4-BE49-F238E27FC236}">
                <a16:creationId xmlns:a16="http://schemas.microsoft.com/office/drawing/2014/main" xmlns="" id="{659BC9BB-3CDE-4CAB-AC85-F30A2D359BDB}"/>
              </a:ext>
            </a:extLst>
          </p:cNvPr>
          <p:cNvSpPr/>
          <p:nvPr/>
        </p:nvSpPr>
        <p:spPr>
          <a:xfrm>
            <a:off x="481949" y="6392865"/>
            <a:ext cx="2279791" cy="369332"/>
          </a:xfrm>
          <a:prstGeom prst="rect">
            <a:avLst/>
          </a:prstGeom>
        </p:spPr>
        <p:txBody>
          <a:bodyPr wrap="none">
            <a:spAutoFit/>
          </a:bodyPr>
          <a:lstStyle/>
          <a:p>
            <a:r>
              <a:rPr lang="en-US" b="1" dirty="0">
                <a:latin typeface="Arial Narrow" panose="020B0606020202030204" pitchFamily="34" charset="0"/>
              </a:rPr>
              <a:t>Impaired concentration</a:t>
            </a:r>
          </a:p>
        </p:txBody>
      </p:sp>
      <p:sp>
        <p:nvSpPr>
          <p:cNvPr id="32" name="Rectangle 31">
            <a:extLst>
              <a:ext uri="{FF2B5EF4-FFF2-40B4-BE49-F238E27FC236}">
                <a16:creationId xmlns:a16="http://schemas.microsoft.com/office/drawing/2014/main" xmlns="" id="{79AEBC1A-E6E4-4982-9083-718892A828D0}"/>
              </a:ext>
            </a:extLst>
          </p:cNvPr>
          <p:cNvSpPr/>
          <p:nvPr/>
        </p:nvSpPr>
        <p:spPr>
          <a:xfrm>
            <a:off x="10271323" y="5698769"/>
            <a:ext cx="1897033" cy="400110"/>
          </a:xfrm>
          <a:prstGeom prst="rect">
            <a:avLst/>
          </a:prstGeom>
        </p:spPr>
        <p:txBody>
          <a:bodyPr wrap="square">
            <a:spAutoFit/>
          </a:bodyPr>
          <a:lstStyle/>
          <a:p>
            <a:pPr algn="ctr"/>
            <a:r>
              <a:rPr lang="en-US" sz="2000" b="1" dirty="0">
                <a:latin typeface="Arial Narrow" panose="020B0606020202030204" pitchFamily="34" charset="0"/>
              </a:rPr>
              <a:t>Irritability</a:t>
            </a:r>
          </a:p>
        </p:txBody>
      </p:sp>
      <p:pic>
        <p:nvPicPr>
          <p:cNvPr id="33" name="Google Shape;423;p42" descr="images (52).jpg">
            <a:extLst>
              <a:ext uri="{FF2B5EF4-FFF2-40B4-BE49-F238E27FC236}">
                <a16:creationId xmlns:a16="http://schemas.microsoft.com/office/drawing/2014/main" xmlns="" id="{988FF06E-5B6D-4305-BFA5-0B5235AB434B}"/>
              </a:ext>
            </a:extLst>
          </p:cNvPr>
          <p:cNvPicPr preferRelativeResize="0"/>
          <p:nvPr/>
        </p:nvPicPr>
        <p:blipFill rotWithShape="1">
          <a:blip r:embed="rId11">
            <a:alphaModFix/>
          </a:blip>
          <a:srcRect/>
          <a:stretch/>
        </p:blipFill>
        <p:spPr>
          <a:xfrm>
            <a:off x="4236720" y="176204"/>
            <a:ext cx="1218683" cy="1663296"/>
          </a:xfrm>
          <a:prstGeom prst="rect">
            <a:avLst/>
          </a:prstGeom>
          <a:noFill/>
          <a:ln>
            <a:noFill/>
          </a:ln>
        </p:spPr>
      </p:pic>
      <p:sp>
        <p:nvSpPr>
          <p:cNvPr id="34" name="Rectangle 33">
            <a:extLst>
              <a:ext uri="{FF2B5EF4-FFF2-40B4-BE49-F238E27FC236}">
                <a16:creationId xmlns:a16="http://schemas.microsoft.com/office/drawing/2014/main" xmlns="" id="{17CC7727-71D6-46BF-A7C4-9E2EE439B11B}"/>
              </a:ext>
            </a:extLst>
          </p:cNvPr>
          <p:cNvSpPr/>
          <p:nvPr/>
        </p:nvSpPr>
        <p:spPr>
          <a:xfrm>
            <a:off x="4065257" y="2036865"/>
            <a:ext cx="1576072" cy="646331"/>
          </a:xfrm>
          <a:prstGeom prst="rect">
            <a:avLst/>
          </a:prstGeom>
        </p:spPr>
        <p:txBody>
          <a:bodyPr wrap="none">
            <a:spAutoFit/>
          </a:bodyPr>
          <a:lstStyle/>
          <a:p>
            <a:r>
              <a:rPr lang="en-US" b="1" dirty="0">
                <a:latin typeface="Arial Narrow" panose="020B0606020202030204" pitchFamily="34" charset="0"/>
              </a:rPr>
              <a:t>Being inactive, </a:t>
            </a:r>
            <a:endParaRPr lang="bn-BD" b="1" dirty="0">
              <a:latin typeface="Arial Narrow" panose="020B0606020202030204" pitchFamily="34" charset="0"/>
            </a:endParaRPr>
          </a:p>
          <a:p>
            <a:r>
              <a:rPr lang="en-US" b="1" dirty="0">
                <a:latin typeface="Arial Narrow" panose="020B0606020202030204" pitchFamily="34" charset="0"/>
              </a:rPr>
              <a:t> lack of energy</a:t>
            </a:r>
          </a:p>
        </p:txBody>
      </p:sp>
      <p:pic>
        <p:nvPicPr>
          <p:cNvPr id="35" name="Google Shape;465;p46" descr="images (4).png">
            <a:extLst>
              <a:ext uri="{FF2B5EF4-FFF2-40B4-BE49-F238E27FC236}">
                <a16:creationId xmlns:a16="http://schemas.microsoft.com/office/drawing/2014/main" xmlns="" id="{50AF171D-8612-4E93-9BE1-F91E44F8BA30}"/>
              </a:ext>
            </a:extLst>
          </p:cNvPr>
          <p:cNvPicPr preferRelativeResize="0"/>
          <p:nvPr/>
        </p:nvPicPr>
        <p:blipFill rotWithShape="1">
          <a:blip r:embed="rId12">
            <a:alphaModFix/>
          </a:blip>
          <a:srcRect/>
          <a:stretch/>
        </p:blipFill>
        <p:spPr>
          <a:xfrm>
            <a:off x="5789946" y="2532499"/>
            <a:ext cx="1172273" cy="1305116"/>
          </a:xfrm>
          <a:prstGeom prst="rect">
            <a:avLst/>
          </a:prstGeom>
          <a:noFill/>
          <a:ln>
            <a:noFill/>
          </a:ln>
        </p:spPr>
      </p:pic>
      <p:sp>
        <p:nvSpPr>
          <p:cNvPr id="30" name="Rectangle 29">
            <a:extLst>
              <a:ext uri="{FF2B5EF4-FFF2-40B4-BE49-F238E27FC236}">
                <a16:creationId xmlns:a16="http://schemas.microsoft.com/office/drawing/2014/main" xmlns="" id="{637B9FD4-F12F-41F9-B1FD-318984F64B68}"/>
              </a:ext>
            </a:extLst>
          </p:cNvPr>
          <p:cNvSpPr/>
          <p:nvPr/>
        </p:nvSpPr>
        <p:spPr>
          <a:xfrm>
            <a:off x="5325356" y="3900317"/>
            <a:ext cx="1897033" cy="400110"/>
          </a:xfrm>
          <a:prstGeom prst="rect">
            <a:avLst/>
          </a:prstGeom>
        </p:spPr>
        <p:txBody>
          <a:bodyPr wrap="square">
            <a:spAutoFit/>
          </a:bodyPr>
          <a:lstStyle/>
          <a:p>
            <a:pPr algn="ctr"/>
            <a:r>
              <a:rPr lang="en-US" sz="2000" b="1" dirty="0">
                <a:latin typeface="Arial Narrow" panose="020B0606020202030204" pitchFamily="34" charset="0"/>
              </a:rPr>
              <a:t>Over eating</a:t>
            </a:r>
          </a:p>
        </p:txBody>
      </p:sp>
      <p:sp>
        <p:nvSpPr>
          <p:cNvPr id="3" name="Footer Placeholder 2">
            <a:extLst>
              <a:ext uri="{FF2B5EF4-FFF2-40B4-BE49-F238E27FC236}">
                <a16:creationId xmlns:a16="http://schemas.microsoft.com/office/drawing/2014/main" xmlns="" id="{1BC3CF9E-A870-493E-B89B-13C1170C7CFF}"/>
              </a:ext>
            </a:extLst>
          </p:cNvPr>
          <p:cNvSpPr>
            <a:spLocks noGrp="1"/>
          </p:cNvSpPr>
          <p:nvPr>
            <p:ph type="ftr" sz="quarter" idx="11"/>
          </p:nvPr>
        </p:nvSpPr>
        <p:spPr/>
        <p:txBody>
          <a:bodyPr/>
          <a:lstStyle/>
          <a:p>
            <a:r>
              <a:rPr lang="en-US"/>
              <a:t>dr.mekhala.sarkar@gmail.com</a:t>
            </a:r>
            <a:endParaRPr lang="en-US" dirty="0"/>
          </a:p>
        </p:txBody>
      </p:sp>
      <p:sp>
        <p:nvSpPr>
          <p:cNvPr id="4" name="Slide Number Placeholder 3">
            <a:extLst>
              <a:ext uri="{FF2B5EF4-FFF2-40B4-BE49-F238E27FC236}">
                <a16:creationId xmlns:a16="http://schemas.microsoft.com/office/drawing/2014/main" xmlns="" id="{D05E3E9D-3DBB-4479-841B-72D65635F138}"/>
              </a:ext>
            </a:extLst>
          </p:cNvPr>
          <p:cNvSpPr>
            <a:spLocks noGrp="1"/>
          </p:cNvSpPr>
          <p:nvPr>
            <p:ph type="sldNum" sz="quarter" idx="12"/>
          </p:nvPr>
        </p:nvSpPr>
        <p:spPr/>
        <p:txBody>
          <a:bodyPr/>
          <a:lstStyle/>
          <a:p>
            <a:fld id="{6D22F896-40B5-4ADD-8801-0D06FADFA095}" type="slidenum">
              <a:rPr lang="en-US" smtClean="0"/>
              <a:pPr/>
              <a:t>100</a:t>
            </a:fld>
            <a:endParaRPr lang="en-US" dirty="0"/>
          </a:p>
        </p:txBody>
      </p:sp>
    </p:spTree>
    <p:extLst>
      <p:ext uri="{BB962C8B-B14F-4D97-AF65-F5344CB8AC3E}">
        <p14:creationId xmlns:p14="http://schemas.microsoft.com/office/powerpoint/2010/main" xmlns="" val="141987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8"/>
          <p:cNvSpPr txBox="1">
            <a:spLocks noGrp="1"/>
          </p:cNvSpPr>
          <p:nvPr>
            <p:ph type="title" idx="4294967295"/>
          </p:nvPr>
        </p:nvSpPr>
        <p:spPr>
          <a:xfrm>
            <a:off x="0" y="0"/>
            <a:ext cx="9144000" cy="1524000"/>
          </a:xfrm>
          <a:prstGeom prst="rect">
            <a:avLst/>
          </a:prstGeom>
          <a:solidFill>
            <a:srgbClr val="DBDBDB"/>
          </a:solid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E4E79"/>
              </a:buClr>
              <a:buSzPts val="4400"/>
              <a:buFont typeface="Calibri"/>
              <a:buNone/>
            </a:pPr>
            <a:r>
              <a:rPr lang="en-US" b="1">
                <a:solidFill>
                  <a:srgbClr val="1E4E79"/>
                </a:solidFill>
              </a:rPr>
              <a:t>Unwanted Stress Reaction </a:t>
            </a:r>
            <a:r>
              <a:rPr lang="en-US" b="1">
                <a:solidFill>
                  <a:srgbClr val="FF0000"/>
                </a:solidFill>
              </a:rPr>
              <a:t/>
            </a:r>
            <a:br>
              <a:rPr lang="en-US" b="1">
                <a:solidFill>
                  <a:srgbClr val="FF0000"/>
                </a:solidFill>
              </a:rPr>
            </a:br>
            <a:r>
              <a:rPr lang="en-US" b="1">
                <a:solidFill>
                  <a:srgbClr val="FF0000"/>
                </a:solidFill>
              </a:rPr>
              <a:t>(Warning Signs)</a:t>
            </a:r>
            <a:endParaRPr/>
          </a:p>
        </p:txBody>
      </p:sp>
      <p:pic>
        <p:nvPicPr>
          <p:cNvPr id="487" name="Google Shape;487;p48" descr="download (3).jpg"/>
          <p:cNvPicPr preferRelativeResize="0">
            <a:picLocks noGrp="1"/>
          </p:cNvPicPr>
          <p:nvPr>
            <p:ph type="body" idx="4294967295"/>
          </p:nvPr>
        </p:nvPicPr>
        <p:blipFill rotWithShape="1">
          <a:blip r:embed="rId3">
            <a:alphaModFix/>
          </a:blip>
          <a:srcRect/>
          <a:stretch/>
        </p:blipFill>
        <p:spPr>
          <a:xfrm>
            <a:off x="7924800" y="3634582"/>
            <a:ext cx="2743200" cy="2819400"/>
          </a:xfrm>
          <a:prstGeom prst="rect">
            <a:avLst/>
          </a:prstGeom>
          <a:noFill/>
          <a:ln>
            <a:noFill/>
          </a:ln>
        </p:spPr>
      </p:pic>
      <p:pic>
        <p:nvPicPr>
          <p:cNvPr id="488" name="Google Shape;488;p48" descr="C:\Users\Public\Pictures\PICTURE\anxiety disorder\anxiety-history-harder-quit-smoking.jpg"/>
          <p:cNvPicPr preferRelativeResize="0"/>
          <p:nvPr/>
        </p:nvPicPr>
        <p:blipFill rotWithShape="1">
          <a:blip r:embed="rId4">
            <a:alphaModFix/>
          </a:blip>
          <a:srcRect/>
          <a:stretch/>
        </p:blipFill>
        <p:spPr>
          <a:xfrm>
            <a:off x="1828800" y="3657601"/>
            <a:ext cx="2743200" cy="2773363"/>
          </a:xfrm>
          <a:prstGeom prst="rect">
            <a:avLst/>
          </a:prstGeom>
          <a:noFill/>
          <a:ln>
            <a:noFill/>
          </a:ln>
        </p:spPr>
      </p:pic>
      <p:sp>
        <p:nvSpPr>
          <p:cNvPr id="489" name="Google Shape;489;p48"/>
          <p:cNvSpPr/>
          <p:nvPr/>
        </p:nvSpPr>
        <p:spPr>
          <a:xfrm>
            <a:off x="2895600" y="1905000"/>
            <a:ext cx="6096000"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Drug addiction,</a:t>
            </a:r>
            <a:endParaRPr/>
          </a:p>
          <a:p>
            <a:pPr marL="0" marR="0" lvl="0" indent="0" algn="ctr" rtl="0">
              <a:spcBef>
                <a:spcPts val="0"/>
              </a:spcBef>
              <a:spcAft>
                <a:spcPts val="0"/>
              </a:spcAft>
              <a:buNone/>
            </a:pPr>
            <a:r>
              <a:rPr lang="en-US" sz="3200" b="1">
                <a:solidFill>
                  <a:schemeClr val="dk1"/>
                </a:solidFill>
                <a:latin typeface="Calibri"/>
                <a:ea typeface="Calibri"/>
                <a:cs typeface="Calibri"/>
                <a:sym typeface="Calibri"/>
              </a:rPr>
              <a:t>Use of medication </a:t>
            </a:r>
            <a:br>
              <a:rPr lang="en-US" sz="3200" b="1">
                <a:solidFill>
                  <a:schemeClr val="dk1"/>
                </a:solidFill>
                <a:latin typeface="Calibri"/>
                <a:ea typeface="Calibri"/>
                <a:cs typeface="Calibri"/>
                <a:sym typeface="Calibri"/>
              </a:rPr>
            </a:br>
            <a:r>
              <a:rPr lang="en-US" sz="3200" b="1">
                <a:solidFill>
                  <a:schemeClr val="dk1"/>
                </a:solidFill>
                <a:latin typeface="Calibri"/>
                <a:ea typeface="Calibri"/>
                <a:cs typeface="Calibri"/>
                <a:sym typeface="Calibri"/>
              </a:rPr>
              <a:t>Excessive smoking</a:t>
            </a:r>
            <a:endParaRPr/>
          </a:p>
        </p:txBody>
      </p:sp>
      <p:pic>
        <p:nvPicPr>
          <p:cNvPr id="490" name="Google Shape;490;p48" descr="G:\ \Web Pic\PICTURE\phrama(1).jpg"/>
          <p:cNvPicPr preferRelativeResize="0"/>
          <p:nvPr/>
        </p:nvPicPr>
        <p:blipFill rotWithShape="1">
          <a:blip r:embed="rId5">
            <a:alphaModFix/>
          </a:blip>
          <a:srcRect/>
          <a:stretch/>
        </p:blipFill>
        <p:spPr>
          <a:xfrm>
            <a:off x="4876800" y="3657600"/>
            <a:ext cx="2743200" cy="2819400"/>
          </a:xfrm>
          <a:prstGeom prst="rect">
            <a:avLst/>
          </a:prstGeom>
          <a:noFill/>
          <a:ln>
            <a:noFill/>
          </a:ln>
        </p:spPr>
      </p:pic>
      <p:sp>
        <p:nvSpPr>
          <p:cNvPr id="2" name="Footer Placeholder 1">
            <a:extLst>
              <a:ext uri="{FF2B5EF4-FFF2-40B4-BE49-F238E27FC236}">
                <a16:creationId xmlns:a16="http://schemas.microsoft.com/office/drawing/2014/main" xmlns="" id="{075F9DDC-715B-4184-9AC3-E7D5F35F4AEB}"/>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A6282CAC-2DE3-4D2A-A157-423BFDB20045}"/>
              </a:ext>
            </a:extLst>
          </p:cNvPr>
          <p:cNvSpPr>
            <a:spLocks noGrp="1"/>
          </p:cNvSpPr>
          <p:nvPr>
            <p:ph type="sldNum" sz="quarter" idx="12"/>
          </p:nvPr>
        </p:nvSpPr>
        <p:spPr/>
        <p:txBody>
          <a:bodyPr/>
          <a:lstStyle/>
          <a:p>
            <a:fld id="{6D22F896-40B5-4ADD-8801-0D06FADFA095}" type="slidenum">
              <a:rPr lang="en-US" smtClean="0"/>
              <a:pPr/>
              <a:t>101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5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5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9"/>
                                        </p:tgtEl>
                                        <p:attrNameLst>
                                          <p:attrName>style.visibility</p:attrName>
                                        </p:attrNameLst>
                                      </p:cBhvr>
                                      <p:to>
                                        <p:strVal val="visible"/>
                                      </p:to>
                                    </p:set>
                                    <p:animEffect transition="in" filter="fade">
                                      <p:cBhvr>
                                        <p:cTn id="22"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A36AF9-96B8-4249-9E9C-9301739F81DA}"/>
              </a:ext>
            </a:extLst>
          </p:cNvPr>
          <p:cNvSpPr>
            <a:spLocks noGrp="1"/>
          </p:cNvSpPr>
          <p:nvPr>
            <p:ph type="title"/>
          </p:nvPr>
        </p:nvSpPr>
        <p:spPr>
          <a:xfrm>
            <a:off x="467139" y="1918252"/>
            <a:ext cx="3750901" cy="3438939"/>
          </a:xfrm>
          <a:solidFill>
            <a:schemeClr val="accent1">
              <a:lumMod val="75000"/>
            </a:schemeClr>
          </a:solidFill>
        </p:spPr>
        <p:txBody>
          <a:bodyPr>
            <a:noAutofit/>
          </a:bodyPr>
          <a:lstStyle/>
          <a:p>
            <a:r>
              <a:rPr lang="bn-BD" b="1" dirty="0">
                <a:effectLst>
                  <a:outerShdw blurRad="38100" dist="38100" dir="2700000" algn="tl">
                    <a:srgbClr val="000000">
                      <a:alpha val="43137"/>
                    </a:srgbClr>
                  </a:outerShdw>
                </a:effectLst>
              </a:rPr>
              <a:t/>
            </a:r>
            <a:br>
              <a:rPr lang="bn-BD"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Indications for referral for mental health assessment</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xmlns="" id="{04B55A7D-5553-4744-B15C-821C3312DE0E}"/>
              </a:ext>
            </a:extLst>
          </p:cNvPr>
          <p:cNvSpPr>
            <a:spLocks noGrp="1"/>
          </p:cNvSpPr>
          <p:nvPr>
            <p:ph idx="1"/>
          </p:nvPr>
        </p:nvSpPr>
        <p:spPr>
          <a:xfrm>
            <a:off x="4616245" y="280219"/>
            <a:ext cx="7403690" cy="6577781"/>
          </a:xfrm>
        </p:spPr>
        <p:txBody>
          <a:bodyPr>
            <a:normAutofit/>
          </a:bodyPr>
          <a:lstStyle/>
          <a:p>
            <a:pPr>
              <a:buNone/>
            </a:pPr>
            <a:r>
              <a:rPr lang="en-US" dirty="0"/>
              <a:t> </a:t>
            </a:r>
            <a:endParaRPr lang="en-US" dirty="0" smtClean="0"/>
          </a:p>
          <a:p>
            <a:endParaRPr lang="en-US" sz="2800" b="1" dirty="0" smtClean="0">
              <a:latin typeface="Arial" panose="020B0604020202020204" pitchFamily="34" charset="0"/>
              <a:cs typeface="Arial" panose="020B0604020202020204" pitchFamily="34" charset="0"/>
            </a:endParaRPr>
          </a:p>
          <a:p>
            <a:r>
              <a:rPr lang="en-US" sz="2800" b="1" dirty="0" smtClean="0">
                <a:latin typeface="Arial" panose="020B0604020202020204" pitchFamily="34" charset="0"/>
                <a:cs typeface="Arial" panose="020B0604020202020204" pitchFamily="34" charset="0"/>
              </a:rPr>
              <a:t>Expressing </a:t>
            </a:r>
            <a:r>
              <a:rPr lang="en-US" sz="2800" b="1" dirty="0">
                <a:solidFill>
                  <a:srgbClr val="FF0000"/>
                </a:solidFill>
                <a:latin typeface="Arial" panose="020B0604020202020204" pitchFamily="34" charset="0"/>
                <a:cs typeface="Arial" panose="020B0604020202020204" pitchFamily="34" charset="0"/>
              </a:rPr>
              <a:t>suicidal ideas</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Violent/aggressive </a:t>
            </a:r>
            <a:r>
              <a:rPr lang="en-US" sz="2800" b="1" dirty="0" err="1">
                <a:latin typeface="Arial" panose="020B0604020202020204" pitchFamily="34" charset="0"/>
                <a:cs typeface="Arial" panose="020B0604020202020204" pitchFamily="34" charset="0"/>
              </a:rPr>
              <a:t>behaviour</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Uncontrolled use of </a:t>
            </a:r>
            <a:r>
              <a:rPr lang="en-US" sz="2800" b="1" dirty="0">
                <a:solidFill>
                  <a:srgbClr val="FF0000"/>
                </a:solidFill>
                <a:latin typeface="Arial" panose="020B0604020202020204" pitchFamily="34" charset="0"/>
                <a:cs typeface="Arial" panose="020B0604020202020204" pitchFamily="34" charset="0"/>
              </a:rPr>
              <a:t>alcohol/drugs</a:t>
            </a:r>
          </a:p>
          <a:p>
            <a:r>
              <a:rPr lang="en-US" sz="2800" b="1" dirty="0">
                <a:latin typeface="Arial" panose="020B0604020202020204" pitchFamily="34" charset="0"/>
                <a:cs typeface="Arial" panose="020B0604020202020204" pitchFamily="34" charset="0"/>
              </a:rPr>
              <a:t> </a:t>
            </a:r>
            <a:r>
              <a:rPr lang="en-US" sz="2800" b="1" dirty="0">
                <a:solidFill>
                  <a:srgbClr val="FF0000"/>
                </a:solidFill>
                <a:latin typeface="Arial" panose="020B0604020202020204" pitchFamily="34" charset="0"/>
                <a:cs typeface="Arial" panose="020B0604020202020204" pitchFamily="34" charset="0"/>
              </a:rPr>
              <a:t>Crying or expressing </a:t>
            </a:r>
            <a:r>
              <a:rPr lang="en-US" sz="2800" b="1" dirty="0">
                <a:latin typeface="Arial" panose="020B0604020202020204" pitchFamily="34" charset="0"/>
                <a:cs typeface="Arial" panose="020B0604020202020204" pitchFamily="34" charset="0"/>
              </a:rPr>
              <a:t>uncontrollable distress</a:t>
            </a:r>
          </a:p>
          <a:p>
            <a:r>
              <a:rPr lang="en-US" sz="2800" b="1" dirty="0">
                <a:latin typeface="Arial" panose="020B0604020202020204" pitchFamily="34" charset="0"/>
                <a:cs typeface="Arial" panose="020B0604020202020204" pitchFamily="34" charset="0"/>
              </a:rPr>
              <a:t> Unexplained bizarre </a:t>
            </a:r>
            <a:r>
              <a:rPr lang="en-US" sz="2800" b="1" dirty="0" err="1">
                <a:latin typeface="Arial" panose="020B0604020202020204" pitchFamily="34" charset="0"/>
                <a:cs typeface="Arial" panose="020B0604020202020204" pitchFamily="34" charset="0"/>
              </a:rPr>
              <a:t>behaviour</a:t>
            </a:r>
            <a:r>
              <a:rPr lang="en-US" sz="2800" b="1" dirty="0">
                <a:latin typeface="Arial" panose="020B0604020202020204" pitchFamily="34" charset="0"/>
                <a:cs typeface="Arial" panose="020B0604020202020204" pitchFamily="34" charset="0"/>
              </a:rPr>
              <a:t> like </a:t>
            </a:r>
            <a:r>
              <a:rPr lang="en-US" sz="2800" b="1" dirty="0">
                <a:solidFill>
                  <a:srgbClr val="FF0000"/>
                </a:solidFill>
                <a:latin typeface="Arial" panose="020B0604020202020204" pitchFamily="34" charset="0"/>
                <a:cs typeface="Arial" panose="020B0604020202020204" pitchFamily="34" charset="0"/>
              </a:rPr>
              <a:t>talking or smiling to self</a:t>
            </a:r>
          </a:p>
          <a:p>
            <a:r>
              <a:rPr lang="en-US" sz="2800" b="1" dirty="0">
                <a:latin typeface="Arial" panose="020B0604020202020204" pitchFamily="34" charset="0"/>
                <a:cs typeface="Arial" panose="020B0604020202020204" pitchFamily="34" charset="0"/>
              </a:rPr>
              <a:t> Significant deterioration in occupational functioning</a:t>
            </a:r>
          </a:p>
          <a:p>
            <a:endParaRPr lang="en-US" dirty="0"/>
          </a:p>
        </p:txBody>
      </p:sp>
      <p:sp>
        <p:nvSpPr>
          <p:cNvPr id="5" name="Slide Number Placeholder 4">
            <a:extLst>
              <a:ext uri="{FF2B5EF4-FFF2-40B4-BE49-F238E27FC236}">
                <a16:creationId xmlns:a16="http://schemas.microsoft.com/office/drawing/2014/main" xmlns="" id="{08F78179-11B3-4677-9036-75AAF778A0B9}"/>
              </a:ext>
            </a:extLst>
          </p:cNvPr>
          <p:cNvSpPr>
            <a:spLocks noGrp="1"/>
          </p:cNvSpPr>
          <p:nvPr>
            <p:ph type="sldNum" sz="quarter" idx="12"/>
          </p:nvPr>
        </p:nvSpPr>
        <p:spPr/>
        <p:txBody>
          <a:bodyPr/>
          <a:lstStyle/>
          <a:p>
            <a:fld id="{6D22F896-40B5-4ADD-8801-0D06FADFA095}" type="slidenum">
              <a:rPr lang="en-US" smtClean="0"/>
              <a:pPr/>
              <a:t>102</a:t>
            </a:fld>
            <a:endParaRPr lang="en-US" dirty="0"/>
          </a:p>
        </p:txBody>
      </p:sp>
    </p:spTree>
    <p:extLst>
      <p:ext uri="{BB962C8B-B14F-4D97-AF65-F5344CB8AC3E}">
        <p14:creationId xmlns:p14="http://schemas.microsoft.com/office/powerpoint/2010/main" xmlns="" val="294849779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xmlns="" id="{21600F72-94CF-45AE-A95D-DA748341CAB3}"/>
              </a:ext>
            </a:extLst>
          </p:cNvPr>
          <p:cNvSpPr/>
          <p:nvPr/>
        </p:nvSpPr>
        <p:spPr>
          <a:xfrm>
            <a:off x="2109019" y="2168013"/>
            <a:ext cx="9144000" cy="3610446"/>
          </a:xfrm>
          <a:prstGeom prst="roundRect">
            <a:avLst/>
          </a:prstGeom>
          <a:solidFill>
            <a:schemeClr val="bg1"/>
          </a:solidFill>
          <a:ln w="57150">
            <a:solidFill>
              <a:srgbClr val="FF000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xmlns="" id="{FC41F1FE-F96C-406C-A353-EAC9AB84890F}"/>
              </a:ext>
            </a:extLst>
          </p:cNvPr>
          <p:cNvSpPr/>
          <p:nvPr/>
        </p:nvSpPr>
        <p:spPr>
          <a:xfrm>
            <a:off x="4129548" y="1079541"/>
            <a:ext cx="5708486" cy="923330"/>
          </a:xfrm>
          <a:prstGeom prst="rect">
            <a:avLst/>
          </a:prstGeom>
          <a:noFill/>
        </p:spPr>
        <p:txBody>
          <a:bodyPr wrap="none" lIns="91440" tIns="45720" rIns="91440" bIns="45720">
            <a:spAutoFit/>
          </a:bodyPr>
          <a:lstStyle/>
          <a:p>
            <a:pPr algn="ctr"/>
            <a:r>
              <a:rPr lang="bn-BD" sz="5400" dirty="0">
                <a:ln w="0"/>
                <a:solidFill>
                  <a:schemeClr val="accent2">
                    <a:lumMod val="75000"/>
                  </a:schemeClr>
                </a:solidFill>
                <a:effectLst>
                  <a:reflection blurRad="6350" stA="53000" endA="300" endPos="35500" dir="5400000" sy="-90000" algn="bl" rotWithShape="0"/>
                </a:effectLst>
                <a:latin typeface="Arial Black" panose="020B0A04020102020204" pitchFamily="34" charset="0"/>
              </a:rPr>
              <a:t>Ensure Breaks</a:t>
            </a:r>
            <a:endParaRPr lang="en-US" sz="5400" b="0" cap="none" spc="0" dirty="0">
              <a:ln w="0"/>
              <a:solidFill>
                <a:schemeClr val="accent2">
                  <a:lumMod val="75000"/>
                </a:schemeClr>
              </a:solidFill>
              <a:effectLst>
                <a:reflection blurRad="6350" stA="53000" endA="300" endPos="35500" dir="5400000" sy="-90000" algn="bl" rotWithShape="0"/>
              </a:effectLst>
              <a:latin typeface="Arial Black" panose="020B0A04020102020204" pitchFamily="34" charset="0"/>
            </a:endParaRPr>
          </a:p>
        </p:txBody>
      </p:sp>
      <p:sp>
        <p:nvSpPr>
          <p:cNvPr id="5" name="Rectangle 4">
            <a:extLst>
              <a:ext uri="{FF2B5EF4-FFF2-40B4-BE49-F238E27FC236}">
                <a16:creationId xmlns:a16="http://schemas.microsoft.com/office/drawing/2014/main" xmlns="" id="{96D0CD9A-57CB-440E-B6AF-A19894918530}"/>
              </a:ext>
            </a:extLst>
          </p:cNvPr>
          <p:cNvSpPr/>
          <p:nvPr/>
        </p:nvSpPr>
        <p:spPr>
          <a:xfrm>
            <a:off x="2987467" y="2819074"/>
            <a:ext cx="7691913" cy="230832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bn-BD" sz="7200" b="1" cap="none" spc="0" dirty="0">
                <a:ln w="0"/>
                <a:solidFill>
                  <a:schemeClr val="accent2">
                    <a:lumMod val="60000"/>
                    <a:lumOff val="40000"/>
                  </a:schemeClr>
                </a:solidFill>
                <a:effectLst>
                  <a:reflection blurRad="6350" stA="53000" endA="300" endPos="35500" dir="5400000" sy="-90000" algn="bl" rotWithShape="0"/>
                </a:effectLst>
                <a:latin typeface="Arial Black" panose="020B0A04020102020204" pitchFamily="34" charset="0"/>
              </a:rPr>
              <a:t>Make Yourself </a:t>
            </a:r>
          </a:p>
          <a:p>
            <a:pPr algn="ctr"/>
            <a:r>
              <a:rPr lang="bn-BD" sz="7200" b="1" cap="none" spc="0" dirty="0">
                <a:ln w="0"/>
                <a:solidFill>
                  <a:schemeClr val="accent2">
                    <a:lumMod val="60000"/>
                    <a:lumOff val="40000"/>
                  </a:schemeClr>
                </a:solidFill>
                <a:effectLst>
                  <a:reflection blurRad="6350" stA="53000" endA="300" endPos="35500" dir="5400000" sy="-90000" algn="bl" rotWithShape="0"/>
                </a:effectLst>
                <a:latin typeface="Arial Black" panose="020B0A04020102020204" pitchFamily="34" charset="0"/>
              </a:rPr>
              <a:t>RELAXED</a:t>
            </a:r>
            <a:endParaRPr lang="en-US" sz="7200" b="1" cap="none" spc="0" dirty="0">
              <a:ln/>
              <a:solidFill>
                <a:schemeClr val="accent2">
                  <a:lumMod val="60000"/>
                  <a:lumOff val="40000"/>
                </a:schemeClr>
              </a:solidFill>
              <a:effectLst/>
              <a:latin typeface="Arial Black" panose="020B0A04020102020204" pitchFamily="34" charset="0"/>
            </a:endParaRPr>
          </a:p>
        </p:txBody>
      </p:sp>
      <p:pic>
        <p:nvPicPr>
          <p:cNvPr id="7" name="Google Shape;860;p84" descr="4612396617_325x320.jpg">
            <a:extLst>
              <a:ext uri="{FF2B5EF4-FFF2-40B4-BE49-F238E27FC236}">
                <a16:creationId xmlns:a16="http://schemas.microsoft.com/office/drawing/2014/main" xmlns="" id="{9363951D-84B4-4D9B-8C6C-64C1EF054743}"/>
              </a:ext>
            </a:extLst>
          </p:cNvPr>
          <p:cNvPicPr preferRelativeResize="0"/>
          <p:nvPr/>
        </p:nvPicPr>
        <p:blipFill rotWithShape="1">
          <a:blip r:embed="rId2">
            <a:alphaModFix/>
          </a:blip>
          <a:srcRect/>
          <a:stretch/>
        </p:blipFill>
        <p:spPr>
          <a:xfrm>
            <a:off x="191378" y="313683"/>
            <a:ext cx="1715823" cy="1689188"/>
          </a:xfrm>
          <a:prstGeom prst="rect">
            <a:avLst/>
          </a:prstGeom>
          <a:noFill/>
          <a:ln>
            <a:noFill/>
          </a:ln>
          <a:effectLst>
            <a:reflection stA="50000" endA="300" endPos="55500" dist="50800" dir="5400000" sy="-100000" algn="bl" rotWithShape="0"/>
          </a:effectLst>
        </p:spPr>
      </p:pic>
      <p:sp>
        <p:nvSpPr>
          <p:cNvPr id="2" name="Footer Placeholder 1">
            <a:extLst>
              <a:ext uri="{FF2B5EF4-FFF2-40B4-BE49-F238E27FC236}">
                <a16:creationId xmlns:a16="http://schemas.microsoft.com/office/drawing/2014/main" xmlns="" id="{ACC72ECE-717B-4750-885B-18EF373931BA}"/>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3F7E63DD-F6B2-4D41-B0EA-63924A435ECC}"/>
              </a:ext>
            </a:extLst>
          </p:cNvPr>
          <p:cNvSpPr>
            <a:spLocks noGrp="1"/>
          </p:cNvSpPr>
          <p:nvPr>
            <p:ph type="sldNum" sz="quarter" idx="12"/>
          </p:nvPr>
        </p:nvSpPr>
        <p:spPr/>
        <p:txBody>
          <a:bodyPr/>
          <a:lstStyle/>
          <a:p>
            <a:fld id="{6D22F896-40B5-4ADD-8801-0D06FADFA095}" type="slidenum">
              <a:rPr lang="en-US" smtClean="0"/>
              <a:pPr/>
              <a:t>103</a:t>
            </a:fld>
            <a:endParaRPr lang="en-US" dirty="0"/>
          </a:p>
        </p:txBody>
      </p:sp>
    </p:spTree>
    <p:extLst>
      <p:ext uri="{BB962C8B-B14F-4D97-AF65-F5344CB8AC3E}">
        <p14:creationId xmlns:p14="http://schemas.microsoft.com/office/powerpoint/2010/main" xmlns="" val="31111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Acknowledgement</a:t>
            </a:r>
            <a:endParaRPr lang="en-US" b="1" dirty="0"/>
          </a:p>
        </p:txBody>
      </p:sp>
      <p:sp>
        <p:nvSpPr>
          <p:cNvPr id="3" name="Content Placeholder 2"/>
          <p:cNvSpPr>
            <a:spLocks noGrp="1"/>
          </p:cNvSpPr>
          <p:nvPr>
            <p:ph idx="1"/>
          </p:nvPr>
        </p:nvSpPr>
        <p:spPr/>
        <p:txBody>
          <a:bodyPr/>
          <a:lstStyle/>
          <a:p>
            <a:endParaRPr lang="en-US" b="1" dirty="0" smtClean="0"/>
          </a:p>
          <a:p>
            <a:endParaRPr lang="en-US" b="1" dirty="0" smtClean="0"/>
          </a:p>
          <a:p>
            <a:r>
              <a:rPr lang="en-US" b="1" dirty="0" smtClean="0"/>
              <a:t>Dr. </a:t>
            </a:r>
            <a:r>
              <a:rPr lang="en-US" b="1" dirty="0" err="1" smtClean="0"/>
              <a:t>Mekhola</a:t>
            </a:r>
            <a:r>
              <a:rPr lang="en-US" b="1" dirty="0" smtClean="0"/>
              <a:t> </a:t>
            </a:r>
            <a:r>
              <a:rPr lang="en-US" b="1" dirty="0" err="1" smtClean="0"/>
              <a:t>Sarker</a:t>
            </a:r>
            <a:r>
              <a:rPr lang="en-US" b="1" dirty="0" smtClean="0"/>
              <a:t>, Assoc. Prof of Psychiatry, NIMH</a:t>
            </a:r>
          </a:p>
          <a:p>
            <a:pPr>
              <a:buNone/>
            </a:pPr>
            <a:endParaRPr lang="en-US" b="1" dirty="0" smtClean="0"/>
          </a:p>
          <a:p>
            <a:r>
              <a:rPr lang="en-US" b="1" dirty="0" smtClean="0"/>
              <a:t>Dr. Shams el </a:t>
            </a:r>
            <a:r>
              <a:rPr lang="en-US" b="1" dirty="0" err="1" smtClean="0"/>
              <a:t>Arefin</a:t>
            </a:r>
            <a:r>
              <a:rPr lang="en-US" b="1" dirty="0" smtClean="0"/>
              <a:t>, ICDDR,B</a:t>
            </a:r>
            <a:endParaRPr lang="en-US" b="1"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73" y="776378"/>
            <a:ext cx="10363827" cy="5014822"/>
          </a:xfrm>
        </p:spPr>
        <p:txBody>
          <a:bodyPr/>
          <a:lstStyle/>
          <a:p>
            <a:pPr>
              <a:buNone/>
            </a:pPr>
            <a:r>
              <a:rPr lang="en-US" dirty="0" smtClean="0"/>
              <a:t> </a:t>
            </a:r>
          </a:p>
          <a:p>
            <a:pPr>
              <a:buNone/>
            </a:pPr>
            <a:endParaRPr lang="en-US" sz="4000" b="1" dirty="0" smtClean="0"/>
          </a:p>
          <a:p>
            <a:pPr>
              <a:buNone/>
            </a:pPr>
            <a:endParaRPr lang="en-US" sz="4000" b="1" dirty="0" smtClean="0"/>
          </a:p>
          <a:p>
            <a:pPr>
              <a:buNone/>
            </a:pPr>
            <a:r>
              <a:rPr lang="en-US" sz="4000" b="1" dirty="0" smtClean="0"/>
              <a:t>                           THANK  YOU</a:t>
            </a:r>
            <a:endParaRPr lang="en-US" sz="40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b="1" dirty="0"/>
              <a:t>Epidemiology</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p:txBody>
          <a:bodyPr/>
          <a:lstStyle/>
          <a:p>
            <a:r>
              <a:rPr lang="en-US" dirty="0"/>
              <a:t>The virus </a:t>
            </a:r>
            <a:r>
              <a:rPr lang="en-US" dirty="0" smtClean="0"/>
              <a:t>is not </a:t>
            </a:r>
            <a:r>
              <a:rPr lang="en-US" dirty="0"/>
              <a:t>prevalent in </a:t>
            </a:r>
            <a:r>
              <a:rPr lang="en-US" dirty="0">
                <a:solidFill>
                  <a:srgbClr val="FF0000"/>
                </a:solidFill>
              </a:rPr>
              <a:t>hot and humid </a:t>
            </a:r>
            <a:r>
              <a:rPr lang="en-US" dirty="0" smtClean="0">
                <a:solidFill>
                  <a:srgbClr val="FF0000"/>
                </a:solidFill>
              </a:rPr>
              <a:t>countries.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Younger people are not that much vulnerable </a:t>
            </a:r>
            <a:r>
              <a:rPr lang="en-US" dirty="0" smtClean="0"/>
              <a:t>to the virus and children cannot get the virus.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p:txBody>
          <a:bodyPr>
            <a:normAutofit lnSpcReduction="10000"/>
          </a:bodyPr>
          <a:lstStyle/>
          <a:p>
            <a:r>
              <a:rPr lang="en-US" dirty="0" smtClean="0">
                <a:solidFill>
                  <a:srgbClr val="FF0000"/>
                </a:solidFill>
              </a:rPr>
              <a:t>Not true</a:t>
            </a:r>
            <a:r>
              <a:rPr lang="en-US" dirty="0" smtClean="0"/>
              <a:t>. Some </a:t>
            </a:r>
            <a:r>
              <a:rPr lang="en-US" dirty="0"/>
              <a:t>viruses, such as cold and flu viruses, do spread more easily in the colder months, but that does not mean that they stop entirely when the conditions are hot and humid</a:t>
            </a:r>
            <a:r>
              <a:rPr lang="en-US" dirty="0" smtClean="0"/>
              <a:t>.</a:t>
            </a:r>
          </a:p>
          <a:p>
            <a:endParaRPr lang="en-US" dirty="0" smtClean="0"/>
          </a:p>
          <a:p>
            <a:endParaRPr lang="en-US" dirty="0" smtClean="0"/>
          </a:p>
          <a:p>
            <a:r>
              <a:rPr lang="en-US" dirty="0" smtClean="0"/>
              <a:t>People of any age can get affected by Covid-19, there is no age differential to get this virus. </a:t>
            </a:r>
            <a:r>
              <a:rPr lang="en-US" dirty="0" smtClean="0">
                <a:solidFill>
                  <a:srgbClr val="FF0000"/>
                </a:solidFill>
              </a:rPr>
              <a:t>In Bangladesh middle aged people more affected</a:t>
            </a:r>
          </a:p>
          <a:p>
            <a:endParaRPr lang="en-US" dirty="0" smtClean="0"/>
          </a:p>
          <a:p>
            <a:endParaRPr lang="en-US" dirty="0"/>
          </a:p>
        </p:txBody>
      </p:sp>
    </p:spTree>
    <p:extLst>
      <p:ext uri="{BB962C8B-B14F-4D97-AF65-F5344CB8AC3E}">
        <p14:creationId xmlns="" xmlns:p14="http://schemas.microsoft.com/office/powerpoint/2010/main" val="5136610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b="1" dirty="0"/>
              <a:t>Epidemiology</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p:txBody>
          <a:bodyPr/>
          <a:lstStyle/>
          <a:p>
            <a:r>
              <a:rPr lang="en-US" dirty="0">
                <a:solidFill>
                  <a:srgbClr val="FF0000"/>
                </a:solidFill>
              </a:rPr>
              <a:t>Case incidence </a:t>
            </a:r>
            <a:r>
              <a:rPr lang="en-US" dirty="0"/>
              <a:t>is always a good </a:t>
            </a:r>
            <a:r>
              <a:rPr lang="en-US" dirty="0">
                <a:solidFill>
                  <a:srgbClr val="FF0000"/>
                </a:solidFill>
              </a:rPr>
              <a:t>indicator of community </a:t>
            </a:r>
            <a:r>
              <a:rPr lang="en-US" dirty="0" smtClean="0">
                <a:solidFill>
                  <a:srgbClr val="FF0000"/>
                </a:solidFill>
              </a:rPr>
              <a:t>risk</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Test/Trace/Treat</a:t>
            </a:r>
            <a:r>
              <a:rPr lang="en-US" dirty="0" smtClean="0"/>
              <a:t>- How much we could achieve ?</a:t>
            </a: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p:txBody>
          <a:bodyPr/>
          <a:lstStyle/>
          <a:p>
            <a:r>
              <a:rPr lang="en-US" dirty="0"/>
              <a:t>The number of new cases in a population does not always reflect the risk of transmission in a community as the composition or distribution of these cases may be very different, even while the overall total is the same. </a:t>
            </a:r>
            <a:r>
              <a:rPr lang="en-US" dirty="0" err="1" smtClean="0"/>
              <a:t>eg</a:t>
            </a:r>
            <a:r>
              <a:rPr lang="en-US" dirty="0"/>
              <a:t>: Some cases </a:t>
            </a:r>
            <a:r>
              <a:rPr lang="en-US" dirty="0" smtClean="0"/>
              <a:t>may be </a:t>
            </a:r>
            <a:r>
              <a:rPr lang="en-US" dirty="0" smtClean="0">
                <a:solidFill>
                  <a:srgbClr val="FF0000"/>
                </a:solidFill>
              </a:rPr>
              <a:t>super spreaders</a:t>
            </a:r>
          </a:p>
          <a:p>
            <a:r>
              <a:rPr lang="en-US" dirty="0" smtClean="0">
                <a:solidFill>
                  <a:srgbClr val="FF0000"/>
                </a:solidFill>
              </a:rPr>
              <a:t>Failed to achieve the target in </a:t>
            </a:r>
            <a:r>
              <a:rPr lang="en-US" dirty="0" err="1" smtClean="0">
                <a:solidFill>
                  <a:srgbClr val="FF0000"/>
                </a:solidFill>
              </a:rPr>
              <a:t>Bangldesh</a:t>
            </a:r>
            <a:r>
              <a:rPr lang="en-US" dirty="0" smtClean="0">
                <a:solidFill>
                  <a:srgbClr val="FF0000"/>
                </a:solidFill>
              </a:rPr>
              <a:t>. </a:t>
            </a:r>
            <a:endParaRPr lang="en-US" dirty="0">
              <a:solidFill>
                <a:srgbClr val="FF0000"/>
              </a:solidFill>
            </a:endParaRPr>
          </a:p>
        </p:txBody>
      </p:sp>
    </p:spTree>
    <p:extLst>
      <p:ext uri="{BB962C8B-B14F-4D97-AF65-F5344CB8AC3E}">
        <p14:creationId xmlns="" xmlns:p14="http://schemas.microsoft.com/office/powerpoint/2010/main" val="743202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6C004A6-23A6-499A-9AB1-06B2D3650CD2}"/>
              </a:ext>
            </a:extLst>
          </p:cNvPr>
          <p:cNvPicPr>
            <a:picLocks noChangeAspect="1"/>
          </p:cNvPicPr>
          <p:nvPr/>
        </p:nvPicPr>
        <p:blipFill>
          <a:blip r:embed="rId2"/>
          <a:stretch>
            <a:fillRect/>
          </a:stretch>
        </p:blipFill>
        <p:spPr>
          <a:xfrm>
            <a:off x="609124" y="682514"/>
            <a:ext cx="10973751" cy="5492972"/>
          </a:xfrm>
          <a:prstGeom prst="rect">
            <a:avLst/>
          </a:prstGeom>
        </p:spPr>
      </p:pic>
    </p:spTree>
    <p:extLst>
      <p:ext uri="{BB962C8B-B14F-4D97-AF65-F5344CB8AC3E}">
        <p14:creationId xmlns:p14="http://schemas.microsoft.com/office/powerpoint/2010/main" xmlns="" val="115005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7F12705-F3EA-487A-8989-C261BCCA04CD}"/>
              </a:ext>
            </a:extLst>
          </p:cNvPr>
          <p:cNvPicPr>
            <a:picLocks noChangeAspect="1"/>
          </p:cNvPicPr>
          <p:nvPr/>
        </p:nvPicPr>
        <p:blipFill>
          <a:blip r:embed="rId2"/>
          <a:stretch>
            <a:fillRect/>
          </a:stretch>
        </p:blipFill>
        <p:spPr>
          <a:xfrm>
            <a:off x="609124" y="685562"/>
            <a:ext cx="10973751" cy="5486876"/>
          </a:xfrm>
          <a:prstGeom prst="rect">
            <a:avLst/>
          </a:prstGeom>
        </p:spPr>
      </p:pic>
    </p:spTree>
    <p:extLst>
      <p:ext uri="{BB962C8B-B14F-4D97-AF65-F5344CB8AC3E}">
        <p14:creationId xmlns:p14="http://schemas.microsoft.com/office/powerpoint/2010/main" xmlns="" val="1188117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5DBF576-68C4-4B6A-A92E-12C36583A620}"/>
              </a:ext>
            </a:extLst>
          </p:cNvPr>
          <p:cNvPicPr>
            <a:picLocks noChangeAspect="1"/>
          </p:cNvPicPr>
          <p:nvPr/>
        </p:nvPicPr>
        <p:blipFill>
          <a:blip r:embed="rId2"/>
          <a:stretch>
            <a:fillRect/>
          </a:stretch>
        </p:blipFill>
        <p:spPr>
          <a:xfrm>
            <a:off x="609124" y="682514"/>
            <a:ext cx="10973751" cy="5492972"/>
          </a:xfrm>
          <a:prstGeom prst="rect">
            <a:avLst/>
          </a:prstGeom>
        </p:spPr>
      </p:pic>
    </p:spTree>
    <p:extLst>
      <p:ext uri="{BB962C8B-B14F-4D97-AF65-F5344CB8AC3E}">
        <p14:creationId xmlns:p14="http://schemas.microsoft.com/office/powerpoint/2010/main" xmlns="" val="43711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46A1FBAF-0EE3-4AFA-A0F3-F0A12B173D45}"/>
              </a:ext>
            </a:extLst>
          </p:cNvPr>
          <p:cNvPicPr>
            <a:picLocks noChangeAspect="1"/>
          </p:cNvPicPr>
          <p:nvPr/>
        </p:nvPicPr>
        <p:blipFill>
          <a:blip r:embed="rId2"/>
          <a:stretch>
            <a:fillRect/>
          </a:stretch>
        </p:blipFill>
        <p:spPr>
          <a:xfrm>
            <a:off x="603028" y="679465"/>
            <a:ext cx="10985944" cy="5499069"/>
          </a:xfrm>
          <a:prstGeom prst="rect">
            <a:avLst/>
          </a:prstGeom>
        </p:spPr>
      </p:pic>
    </p:spTree>
    <p:extLst>
      <p:ext uri="{BB962C8B-B14F-4D97-AF65-F5344CB8AC3E}">
        <p14:creationId xmlns:p14="http://schemas.microsoft.com/office/powerpoint/2010/main" xmlns="" val="1520397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u="sng" dirty="0"/>
              <a:t>Behavior of Pathogen</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a:xfrm>
            <a:off x="609600" y="1874067"/>
            <a:ext cx="5386917" cy="4252096"/>
          </a:xfrm>
        </p:spPr>
        <p:txBody>
          <a:bodyPr>
            <a:normAutofit/>
          </a:bodyPr>
          <a:lstStyle/>
          <a:p>
            <a:r>
              <a:rPr lang="en-US" dirty="0">
                <a:solidFill>
                  <a:srgbClr val="FF0000"/>
                </a:solidFill>
              </a:rPr>
              <a:t>Face masks always protect against </a:t>
            </a:r>
            <a:r>
              <a:rPr lang="en-US" dirty="0" smtClean="0">
                <a:solidFill>
                  <a:srgbClr val="FF0000"/>
                </a:solidFill>
              </a:rPr>
              <a:t>corona virus</a:t>
            </a:r>
          </a:p>
          <a:p>
            <a:pPr>
              <a:buNone/>
            </a:pPr>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Spraying chlorine or alcohol on the skin kills viruses on the body</a:t>
            </a:r>
          </a:p>
          <a:p>
            <a:endParaRPr lang="en-US" dirty="0">
              <a:solidFill>
                <a:srgbClr val="FF0000"/>
              </a:solidFill>
            </a:endParaRP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a:xfrm>
            <a:off x="6172201" y="1828800"/>
            <a:ext cx="5183188" cy="4664075"/>
          </a:xfrm>
        </p:spPr>
        <p:txBody>
          <a:bodyPr>
            <a:normAutofit lnSpcReduction="10000"/>
          </a:bodyPr>
          <a:lstStyle/>
          <a:p>
            <a:r>
              <a:rPr lang="en-US" dirty="0">
                <a:solidFill>
                  <a:srgbClr val="FF0000"/>
                </a:solidFill>
              </a:rPr>
              <a:t>No face mask can give 100% protection against aerosolized particles,</a:t>
            </a:r>
            <a:r>
              <a:rPr lang="en-US" dirty="0"/>
              <a:t> although they can protect against droplets. </a:t>
            </a:r>
            <a:endParaRPr lang="en-US" dirty="0" smtClean="0"/>
          </a:p>
          <a:p>
            <a:endParaRPr lang="en-US" dirty="0" smtClean="0"/>
          </a:p>
          <a:p>
            <a:endParaRPr lang="en-US" dirty="0" smtClean="0"/>
          </a:p>
          <a:p>
            <a:endParaRPr lang="en-US" dirty="0" smtClean="0"/>
          </a:p>
          <a:p>
            <a:r>
              <a:rPr lang="en-US" dirty="0" smtClean="0"/>
              <a:t>Applying alcohol or chlorine to the body can cause harm, Although people can use these chemicals to disinfect surfaces, These products cannot kill viruses within the body. </a:t>
            </a:r>
            <a:r>
              <a:rPr lang="en-US" dirty="0" smtClean="0">
                <a:solidFill>
                  <a:srgbClr val="FF0000"/>
                </a:solidFill>
              </a:rPr>
              <a:t>Disinfectant tunnel is of no use.</a:t>
            </a:r>
          </a:p>
          <a:p>
            <a:pPr>
              <a:buNone/>
            </a:pPr>
            <a:endParaRPr lang="en-US" dirty="0"/>
          </a:p>
        </p:txBody>
      </p:sp>
    </p:spTree>
    <p:extLst>
      <p:ext uri="{BB962C8B-B14F-4D97-AF65-F5344CB8AC3E}">
        <p14:creationId xmlns="" xmlns:p14="http://schemas.microsoft.com/office/powerpoint/2010/main" val="361962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u="sng" dirty="0"/>
              <a:t>Behavior of Pathogen</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a:xfrm>
            <a:off x="609600" y="1846907"/>
            <a:ext cx="5386917" cy="4279256"/>
          </a:xfrm>
        </p:spPr>
        <p:txBody>
          <a:bodyPr>
            <a:normAutofit/>
          </a:bodyPr>
          <a:lstStyle/>
          <a:p>
            <a:r>
              <a:rPr lang="en-US" dirty="0">
                <a:solidFill>
                  <a:srgbClr val="FF0000"/>
                </a:solidFill>
              </a:rPr>
              <a:t>You </a:t>
            </a:r>
            <a:r>
              <a:rPr lang="en-US" dirty="0" smtClean="0">
                <a:solidFill>
                  <a:srgbClr val="FF0000"/>
                </a:solidFill>
              </a:rPr>
              <a:t>can be infected with corona virus </a:t>
            </a:r>
            <a:r>
              <a:rPr lang="en-US" dirty="0">
                <a:solidFill>
                  <a:srgbClr val="FF0000"/>
                </a:solidFill>
              </a:rPr>
              <a:t>in swimming </a:t>
            </a:r>
            <a:r>
              <a:rPr lang="en-US" dirty="0" smtClean="0">
                <a:solidFill>
                  <a:srgbClr val="FF0000"/>
                </a:solidFill>
              </a:rPr>
              <a:t>pools</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Pet cats and dogs spread corona virus</a:t>
            </a:r>
          </a:p>
          <a:p>
            <a:endParaRPr lang="en-US" dirty="0">
              <a:solidFill>
                <a:srgbClr val="FF0000"/>
              </a:solidFill>
            </a:endParaRP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a:xfrm>
            <a:off x="6172201" y="1792586"/>
            <a:ext cx="5183188" cy="4700289"/>
          </a:xfrm>
        </p:spPr>
        <p:txBody>
          <a:bodyPr>
            <a:normAutofit/>
          </a:bodyPr>
          <a:lstStyle/>
          <a:p>
            <a:r>
              <a:rPr lang="en-US" dirty="0"/>
              <a:t>According to the CDC, there is </a:t>
            </a:r>
            <a:r>
              <a:rPr lang="en-US" dirty="0">
                <a:solidFill>
                  <a:srgbClr val="FF0000"/>
                </a:solidFill>
              </a:rPr>
              <a:t>no evidence</a:t>
            </a:r>
            <a:r>
              <a:rPr lang="en-US" dirty="0"/>
              <a:t> to suggest that this virus spreads between people through the water in swimming pools, hot tubs, or water playgrounds. </a:t>
            </a:r>
            <a:endParaRPr lang="en-US" dirty="0" smtClean="0"/>
          </a:p>
          <a:p>
            <a:endParaRPr lang="en-US" dirty="0" smtClean="0"/>
          </a:p>
          <a:p>
            <a:endParaRPr lang="en-US" dirty="0" smtClean="0"/>
          </a:p>
          <a:p>
            <a:r>
              <a:rPr lang="en-US" dirty="0" smtClean="0"/>
              <a:t>There have been several reports of pet cats and dogs being infected with the virus, but till not, </a:t>
            </a:r>
            <a:r>
              <a:rPr lang="en-US" dirty="0" smtClean="0">
                <a:solidFill>
                  <a:srgbClr val="FF0000"/>
                </a:solidFill>
              </a:rPr>
              <a:t>there is no proof</a:t>
            </a:r>
            <a:r>
              <a:rPr lang="en-US" dirty="0" smtClean="0"/>
              <a:t> of transmission from them</a:t>
            </a:r>
          </a:p>
          <a:p>
            <a:endParaRPr lang="en-US" dirty="0"/>
          </a:p>
        </p:txBody>
      </p:sp>
    </p:spTree>
    <p:extLst>
      <p:ext uri="{BB962C8B-B14F-4D97-AF65-F5344CB8AC3E}">
        <p14:creationId xmlns="" xmlns:p14="http://schemas.microsoft.com/office/powerpoint/2010/main" val="4000627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PNEUMONIA</a:t>
            </a:r>
            <a:endParaRPr lang="en-US" b="1" dirty="0"/>
          </a:p>
        </p:txBody>
      </p:sp>
      <p:sp>
        <p:nvSpPr>
          <p:cNvPr id="3" name="Content Placeholder 2"/>
          <p:cNvSpPr>
            <a:spLocks noGrp="1"/>
          </p:cNvSpPr>
          <p:nvPr>
            <p:ph idx="1"/>
          </p:nvPr>
        </p:nvSpPr>
        <p:spPr>
          <a:xfrm>
            <a:off x="609600" y="1302026"/>
            <a:ext cx="10972800" cy="5188226"/>
          </a:xfrm>
        </p:spPr>
        <p:txBody>
          <a:bodyPr>
            <a:normAutofit fontScale="85000" lnSpcReduction="20000"/>
          </a:bodyPr>
          <a:lstStyle/>
          <a:p>
            <a:r>
              <a:rPr lang="en-US" dirty="0" smtClean="0"/>
              <a:t> December 8, 2019, a cluster of cases of “pneumonia of unknown origin” in humans, associated with the </a:t>
            </a:r>
            <a:r>
              <a:rPr lang="en-US" dirty="0" err="1" smtClean="0"/>
              <a:t>Huanan</a:t>
            </a:r>
            <a:r>
              <a:rPr lang="en-US" dirty="0" smtClean="0"/>
              <a:t> Seafood Wholesale Market, has been reported in Wuhan, China.</a:t>
            </a:r>
          </a:p>
          <a:p>
            <a:pPr>
              <a:buNone/>
            </a:pPr>
            <a:endParaRPr lang="en-US" dirty="0" smtClean="0"/>
          </a:p>
          <a:p>
            <a:r>
              <a:rPr lang="en-US" dirty="0" smtClean="0"/>
              <a:t>Conventional Pneumonia/ COVID -19 ( Where are the CAP, HAP, AP, POI)</a:t>
            </a:r>
          </a:p>
          <a:p>
            <a:pPr>
              <a:buNone/>
            </a:pPr>
            <a:endParaRPr lang="en-US" dirty="0" smtClean="0"/>
          </a:p>
          <a:p>
            <a:r>
              <a:rPr lang="en-US" dirty="0" smtClean="0"/>
              <a:t>Stage of resolution is not usually accompanied by</a:t>
            </a:r>
          </a:p>
          <a:p>
            <a:pPr>
              <a:buNone/>
            </a:pPr>
            <a:r>
              <a:rPr lang="en-US" dirty="0" smtClean="0"/>
              <a:t>      -sputum production</a:t>
            </a:r>
          </a:p>
          <a:p>
            <a:pPr>
              <a:buNone/>
            </a:pPr>
            <a:r>
              <a:rPr lang="en-US" dirty="0" smtClean="0"/>
              <a:t>     - </a:t>
            </a:r>
            <a:r>
              <a:rPr lang="en-US" dirty="0" err="1" smtClean="0"/>
              <a:t>para</a:t>
            </a:r>
            <a:r>
              <a:rPr lang="en-US" dirty="0" smtClean="0"/>
              <a:t> pneumonic effusion</a:t>
            </a:r>
          </a:p>
          <a:p>
            <a:pPr>
              <a:buNone/>
            </a:pPr>
            <a:r>
              <a:rPr lang="en-US" dirty="0" smtClean="0"/>
              <a:t>     - </a:t>
            </a:r>
            <a:r>
              <a:rPr lang="en-US" dirty="0" err="1" smtClean="0"/>
              <a:t>haemoptysis</a:t>
            </a:r>
            <a:endParaRPr lang="en-US" dirty="0" smtClean="0"/>
          </a:p>
          <a:p>
            <a:pPr>
              <a:buNone/>
            </a:pPr>
            <a:endParaRPr lang="en-US" dirty="0" smtClean="0"/>
          </a:p>
          <a:p>
            <a:pPr>
              <a:buNone/>
            </a:pPr>
            <a:r>
              <a:rPr lang="en-US" dirty="0" smtClean="0"/>
              <a:t> ARDS</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ownloads\Clean sky.jpg"/>
          <p:cNvPicPr>
            <a:picLocks noGrp="1" noChangeAspect="1" noChangeArrowheads="1"/>
          </p:cNvPicPr>
          <p:nvPr>
            <p:ph idx="1"/>
          </p:nvPr>
        </p:nvPicPr>
        <p:blipFill>
          <a:blip r:embed="rId2"/>
          <a:srcRect/>
          <a:stretch>
            <a:fillRect/>
          </a:stretch>
        </p:blipFill>
        <p:spPr bwMode="auto">
          <a:xfrm>
            <a:off x="1266093" y="0"/>
            <a:ext cx="9304774" cy="68580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Who is this Doctor?</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bwMode="auto">
          <a:xfrm>
            <a:off x="2641605" y="1752600"/>
            <a:ext cx="6473492" cy="27279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11200" y="4876811"/>
            <a:ext cx="9956800" cy="954107"/>
          </a:xfrm>
          <a:prstGeom prst="rect">
            <a:avLst/>
          </a:prstGeom>
        </p:spPr>
        <p:txBody>
          <a:bodyPr wrap="square">
            <a:spAutoFit/>
          </a:bodyPr>
          <a:lstStyle/>
          <a:p>
            <a:r>
              <a:rPr lang="en-US" sz="2800" b="1" i="1" dirty="0" smtClean="0">
                <a:solidFill>
                  <a:srgbClr val="FF0000"/>
                </a:solidFill>
              </a:rPr>
              <a:t>Young Chinese </a:t>
            </a:r>
            <a:r>
              <a:rPr lang="en-US" sz="2800" b="1" i="1" dirty="0">
                <a:solidFill>
                  <a:srgbClr val="FF0000"/>
                </a:solidFill>
              </a:rPr>
              <a:t>Doctor </a:t>
            </a:r>
            <a:r>
              <a:rPr lang="en-US" sz="2800" b="1" i="1" dirty="0" smtClean="0">
                <a:solidFill>
                  <a:srgbClr val="FF0000"/>
                </a:solidFill>
              </a:rPr>
              <a:t> </a:t>
            </a:r>
            <a:r>
              <a:rPr lang="en-US" sz="2800" b="1" i="1" dirty="0" smtClean="0"/>
              <a:t>Li </a:t>
            </a:r>
            <a:r>
              <a:rPr lang="en-US" sz="2800" b="1" i="1" dirty="0" err="1" smtClean="0"/>
              <a:t>Wenliang</a:t>
            </a:r>
            <a:r>
              <a:rPr lang="en-US" sz="2800" b="1" i="1" dirty="0" smtClean="0">
                <a:solidFill>
                  <a:srgbClr val="FF0000"/>
                </a:solidFill>
              </a:rPr>
              <a:t>, who was the first raised voice over Coronavirus, Died </a:t>
            </a:r>
            <a:r>
              <a:rPr lang="en-US" sz="2800" b="1" i="1" dirty="0">
                <a:solidFill>
                  <a:srgbClr val="FF0000"/>
                </a:solidFill>
              </a:rPr>
              <a:t>From </a:t>
            </a:r>
            <a:r>
              <a:rPr lang="en-US" sz="2800" b="1" i="1" dirty="0" smtClean="0">
                <a:solidFill>
                  <a:srgbClr val="FF0000"/>
                </a:solidFill>
              </a:rPr>
              <a:t>the Disease.</a:t>
            </a:r>
            <a:endParaRPr lang="en-US" sz="2800" b="1" i="1" dirty="0">
              <a:solidFill>
                <a:srgbClr val="FF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 xmlns:p14="http://schemas.microsoft.com/office/powerpoint/2010/main" val="15185561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A5E750F1-DD1F-4AA1-AFFD-01523C47EBC4}"/>
              </a:ext>
            </a:extLst>
          </p:cNvPr>
          <p:cNvSpPr>
            <a:spLocks noGrp="1"/>
          </p:cNvSpPr>
          <p:nvPr>
            <p:ph type="title"/>
          </p:nvPr>
        </p:nvSpPr>
        <p:spPr>
          <a:xfrm>
            <a:off x="890057" y="40288"/>
            <a:ext cx="10515600" cy="1325563"/>
          </a:xfrm>
        </p:spPr>
        <p:txBody>
          <a:bodyPr>
            <a:normAutofit/>
          </a:bodyPr>
          <a:lstStyle/>
          <a:p>
            <a:pPr algn="ctr"/>
            <a:r>
              <a:rPr lang="en-SG" sz="3600" b="1" dirty="0">
                <a:solidFill>
                  <a:srgbClr val="FF0000"/>
                </a:solidFill>
                <a:latin typeface="Arial" pitchFamily="34" charset="0"/>
                <a:cs typeface="Arial" pitchFamily="34" charset="0"/>
              </a:rPr>
              <a:t>CT scan of chest in COVID- 19</a:t>
            </a:r>
          </a:p>
        </p:txBody>
      </p:sp>
      <p:sp>
        <p:nvSpPr>
          <p:cNvPr id="5" name="Text Placeholder 4">
            <a:extLst>
              <a:ext uri="{FF2B5EF4-FFF2-40B4-BE49-F238E27FC236}">
                <a16:creationId xmlns="" xmlns:a16="http://schemas.microsoft.com/office/drawing/2014/main" id="{A0D9DA79-BF1D-4B13-97BD-97D18A7D5911}"/>
              </a:ext>
            </a:extLst>
          </p:cNvPr>
          <p:cNvSpPr>
            <a:spLocks noGrp="1"/>
          </p:cNvSpPr>
          <p:nvPr>
            <p:ph type="body" idx="1"/>
          </p:nvPr>
        </p:nvSpPr>
        <p:spPr>
          <a:xfrm>
            <a:off x="609600" y="1175657"/>
            <a:ext cx="5386918" cy="622998"/>
          </a:xfrm>
        </p:spPr>
        <p:txBody>
          <a:bodyPr/>
          <a:lstStyle/>
          <a:p>
            <a:pPr algn="ctr"/>
            <a:r>
              <a:rPr lang="en-SG" dirty="0">
                <a:solidFill>
                  <a:schemeClr val="tx2"/>
                </a:solidFill>
              </a:rPr>
              <a:t>Ground glass opacity </a:t>
            </a:r>
          </a:p>
        </p:txBody>
      </p:sp>
      <p:pic>
        <p:nvPicPr>
          <p:cNvPr id="14" name="Content Placeholder 13">
            <a:extLst>
              <a:ext uri="{FF2B5EF4-FFF2-40B4-BE49-F238E27FC236}">
                <a16:creationId xmlns="" xmlns:a16="http://schemas.microsoft.com/office/drawing/2014/main" id="{BE8F5EB1-90FC-4E4D-A235-F1914070B82F}"/>
              </a:ext>
            </a:extLst>
          </p:cNvPr>
          <p:cNvPicPr>
            <a:picLocks noGrp="1" noChangeAspect="1"/>
          </p:cNvPicPr>
          <p:nvPr>
            <p:ph sz="half" idx="2"/>
          </p:nvPr>
        </p:nvPicPr>
        <p:blipFill>
          <a:blip r:embed="rId2"/>
          <a:stretch>
            <a:fillRect/>
          </a:stretch>
        </p:blipFill>
        <p:spPr>
          <a:xfrm>
            <a:off x="582804" y="1929284"/>
            <a:ext cx="5044273" cy="4059534"/>
          </a:xfrm>
          <a:prstGeom prst="rect">
            <a:avLst/>
          </a:prstGeom>
        </p:spPr>
      </p:pic>
      <p:sp>
        <p:nvSpPr>
          <p:cNvPr id="7" name="Text Placeholder 6">
            <a:extLst>
              <a:ext uri="{FF2B5EF4-FFF2-40B4-BE49-F238E27FC236}">
                <a16:creationId xmlns="" xmlns:a16="http://schemas.microsoft.com/office/drawing/2014/main" id="{823D02A9-F06F-47F7-A245-EEB16FEDC4CE}"/>
              </a:ext>
            </a:extLst>
          </p:cNvPr>
          <p:cNvSpPr>
            <a:spLocks noGrp="1"/>
          </p:cNvSpPr>
          <p:nvPr>
            <p:ph type="body" sz="quarter" idx="3"/>
          </p:nvPr>
        </p:nvSpPr>
        <p:spPr>
          <a:xfrm>
            <a:off x="6193376" y="1085222"/>
            <a:ext cx="5389034" cy="592853"/>
          </a:xfrm>
        </p:spPr>
        <p:txBody>
          <a:bodyPr/>
          <a:lstStyle/>
          <a:p>
            <a:pPr algn="ctr"/>
            <a:r>
              <a:rPr lang="en-SG" dirty="0">
                <a:solidFill>
                  <a:schemeClr val="tx2"/>
                </a:solidFill>
              </a:rPr>
              <a:t>Crazy paving</a:t>
            </a:r>
          </a:p>
        </p:txBody>
      </p:sp>
      <p:pic>
        <p:nvPicPr>
          <p:cNvPr id="10" name="Content Placeholder 9">
            <a:extLst>
              <a:ext uri="{FF2B5EF4-FFF2-40B4-BE49-F238E27FC236}">
                <a16:creationId xmlns="" xmlns:a16="http://schemas.microsoft.com/office/drawing/2014/main" id="{F3065F61-4E6A-468E-A452-3686186DFAAB}"/>
              </a:ext>
            </a:extLst>
          </p:cNvPr>
          <p:cNvPicPr>
            <a:picLocks noGrp="1" noChangeAspect="1"/>
          </p:cNvPicPr>
          <p:nvPr>
            <p:ph sz="quarter" idx="4"/>
          </p:nvPr>
        </p:nvPicPr>
        <p:blipFill>
          <a:blip r:embed="rId3"/>
          <a:stretch>
            <a:fillRect/>
          </a:stretch>
        </p:blipFill>
        <p:spPr>
          <a:xfrm>
            <a:off x="6039059" y="1919235"/>
            <a:ext cx="5385917" cy="4079631"/>
          </a:xfrm>
          <a:prstGeom prst="rect">
            <a:avLst/>
          </a:prstGeom>
        </p:spPr>
      </p:pic>
      <p:sp>
        <p:nvSpPr>
          <p:cNvPr id="11" name="Rectangle 10">
            <a:extLst>
              <a:ext uri="{FF2B5EF4-FFF2-40B4-BE49-F238E27FC236}">
                <a16:creationId xmlns="" xmlns:a16="http://schemas.microsoft.com/office/drawing/2014/main" id="{8BCCAAF4-D2DF-4FDF-BDB1-E4E153E8AD7B}"/>
              </a:ext>
            </a:extLst>
          </p:cNvPr>
          <p:cNvSpPr/>
          <p:nvPr/>
        </p:nvSpPr>
        <p:spPr>
          <a:xfrm>
            <a:off x="3302765" y="6342068"/>
            <a:ext cx="5743953" cy="369332"/>
          </a:xfrm>
          <a:prstGeom prst="rect">
            <a:avLst/>
          </a:prstGeom>
        </p:spPr>
        <p:txBody>
          <a:bodyPr wrap="square">
            <a:spAutoFit/>
          </a:bodyPr>
          <a:lstStyle/>
          <a:p>
            <a:r>
              <a:rPr lang="en-SG" dirty="0">
                <a:latin typeface="Bookman Old Style" panose="02050604050505020204" pitchFamily="18" charset="0"/>
              </a:rPr>
              <a:t>https://radiologyassistant.nl/chest/lk-jg-1</a:t>
            </a:r>
          </a:p>
        </p:txBody>
      </p:sp>
    </p:spTree>
    <p:extLst>
      <p:ext uri="{BB962C8B-B14F-4D97-AF65-F5344CB8AC3E}">
        <p14:creationId xmlns="" xmlns:p14="http://schemas.microsoft.com/office/powerpoint/2010/main" val="169325564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AB616F-F2E3-410E-983C-9F47BCA234FE}"/>
              </a:ext>
            </a:extLst>
          </p:cNvPr>
          <p:cNvSpPr>
            <a:spLocks noGrp="1"/>
          </p:cNvSpPr>
          <p:nvPr>
            <p:ph type="title"/>
          </p:nvPr>
        </p:nvSpPr>
        <p:spPr>
          <a:xfrm>
            <a:off x="609600" y="116978"/>
            <a:ext cx="10972800" cy="1143000"/>
          </a:xfrm>
        </p:spPr>
        <p:txBody>
          <a:bodyPr>
            <a:normAutofit/>
          </a:bodyPr>
          <a:lstStyle/>
          <a:p>
            <a:pPr algn="ctr"/>
            <a:r>
              <a:rPr lang="en-US" sz="4000" b="1" dirty="0">
                <a:solidFill>
                  <a:srgbClr val="FF0000"/>
                </a:solidFill>
                <a:latin typeface="Arial" pitchFamily="34" charset="0"/>
                <a:cs typeface="Arial" pitchFamily="34" charset="0"/>
              </a:rPr>
              <a:t>Chest x-ray</a:t>
            </a:r>
            <a:endParaRPr lang="en-SG" sz="4000" b="1" dirty="0">
              <a:solidFill>
                <a:srgbClr val="FF0000"/>
              </a:solidFill>
              <a:latin typeface="Arial" pitchFamily="34" charset="0"/>
              <a:cs typeface="Arial" pitchFamily="34" charset="0"/>
            </a:endParaRPr>
          </a:p>
        </p:txBody>
      </p:sp>
      <p:sp>
        <p:nvSpPr>
          <p:cNvPr id="7" name="Content Placeholder 6">
            <a:extLst>
              <a:ext uri="{FF2B5EF4-FFF2-40B4-BE49-F238E27FC236}">
                <a16:creationId xmlns="" xmlns:a16="http://schemas.microsoft.com/office/drawing/2014/main" id="{9783F8E3-3F5D-4F0A-AA26-F2BD88B29259}"/>
              </a:ext>
            </a:extLst>
          </p:cNvPr>
          <p:cNvSpPr>
            <a:spLocks noGrp="1"/>
          </p:cNvSpPr>
          <p:nvPr>
            <p:ph sz="half" idx="1"/>
          </p:nvPr>
        </p:nvSpPr>
        <p:spPr>
          <a:xfrm>
            <a:off x="491326" y="1289593"/>
            <a:ext cx="5950424" cy="4001969"/>
          </a:xfrm>
        </p:spPr>
        <p:txBody>
          <a:bodyPr>
            <a:noAutofit/>
          </a:bodyPr>
          <a:lstStyle/>
          <a:p>
            <a:pPr>
              <a:lnSpc>
                <a:spcPct val="160000"/>
              </a:lnSpc>
            </a:pPr>
            <a:r>
              <a:rPr lang="en-SG" sz="2400" b="1" dirty="0">
                <a:solidFill>
                  <a:schemeClr val="tx2"/>
                </a:solidFill>
              </a:rPr>
              <a:t>Typically, first-line imaging modality </a:t>
            </a:r>
            <a:endParaRPr lang="en-US" sz="2400" b="1" dirty="0">
              <a:solidFill>
                <a:schemeClr val="tx2"/>
              </a:solidFill>
            </a:endParaRPr>
          </a:p>
          <a:p>
            <a:pPr>
              <a:lnSpc>
                <a:spcPct val="160000"/>
              </a:lnSpc>
            </a:pPr>
            <a:r>
              <a:rPr lang="en-US" sz="2400" b="1" dirty="0">
                <a:solidFill>
                  <a:schemeClr val="tx2"/>
                </a:solidFill>
              </a:rPr>
              <a:t>Less sensitive than CT scan of chest</a:t>
            </a:r>
          </a:p>
          <a:p>
            <a:pPr>
              <a:lnSpc>
                <a:spcPct val="160000"/>
              </a:lnSpc>
            </a:pPr>
            <a:r>
              <a:rPr lang="en-US" sz="2400" b="1" dirty="0">
                <a:solidFill>
                  <a:schemeClr val="tx2"/>
                </a:solidFill>
              </a:rPr>
              <a:t>Commonest: Consolidation</a:t>
            </a:r>
          </a:p>
          <a:p>
            <a:pPr>
              <a:lnSpc>
                <a:spcPct val="160000"/>
              </a:lnSpc>
            </a:pPr>
            <a:r>
              <a:rPr lang="en-US" sz="2400" b="1" dirty="0">
                <a:solidFill>
                  <a:schemeClr val="tx2"/>
                </a:solidFill>
              </a:rPr>
              <a:t>Less common: Ground glass opacity</a:t>
            </a:r>
          </a:p>
          <a:p>
            <a:pPr>
              <a:lnSpc>
                <a:spcPct val="160000"/>
              </a:lnSpc>
            </a:pPr>
            <a:r>
              <a:rPr lang="en-SG" sz="2400" b="1" dirty="0">
                <a:solidFill>
                  <a:schemeClr val="tx2"/>
                </a:solidFill>
              </a:rPr>
              <a:t>Bilateral, peripheral, lower zone predominant </a:t>
            </a:r>
          </a:p>
          <a:p>
            <a:pPr>
              <a:lnSpc>
                <a:spcPct val="160000"/>
              </a:lnSpc>
            </a:pPr>
            <a:r>
              <a:rPr lang="en-SG" sz="2400" b="1" dirty="0">
                <a:solidFill>
                  <a:schemeClr val="tx2"/>
                </a:solidFill>
              </a:rPr>
              <a:t>Pleural effusion rare.</a:t>
            </a:r>
          </a:p>
          <a:p>
            <a:endParaRPr lang="en-SG" sz="2400" dirty="0">
              <a:solidFill>
                <a:schemeClr val="tx2"/>
              </a:solidFill>
            </a:endParaRPr>
          </a:p>
        </p:txBody>
      </p:sp>
      <p:pic>
        <p:nvPicPr>
          <p:cNvPr id="10" name="Content Placeholder 9">
            <a:extLst>
              <a:ext uri="{FF2B5EF4-FFF2-40B4-BE49-F238E27FC236}">
                <a16:creationId xmlns="" xmlns:a16="http://schemas.microsoft.com/office/drawing/2014/main" id="{38C05120-DD94-46D1-8AB1-FD804F054326}"/>
              </a:ext>
            </a:extLst>
          </p:cNvPr>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7063992" y="1356525"/>
            <a:ext cx="4682532" cy="4471517"/>
          </a:xfrm>
        </p:spPr>
      </p:pic>
      <p:sp>
        <p:nvSpPr>
          <p:cNvPr id="11" name="Rectangle 10">
            <a:extLst>
              <a:ext uri="{FF2B5EF4-FFF2-40B4-BE49-F238E27FC236}">
                <a16:creationId xmlns="" xmlns:a16="http://schemas.microsoft.com/office/drawing/2014/main" id="{07D29F08-490C-4D1B-ACE9-92C3C8174DB2}"/>
              </a:ext>
            </a:extLst>
          </p:cNvPr>
          <p:cNvSpPr/>
          <p:nvPr/>
        </p:nvSpPr>
        <p:spPr>
          <a:xfrm>
            <a:off x="6965767" y="5838092"/>
            <a:ext cx="5000296" cy="646331"/>
          </a:xfrm>
          <a:prstGeom prst="rect">
            <a:avLst/>
          </a:prstGeom>
        </p:spPr>
        <p:txBody>
          <a:bodyPr wrap="square">
            <a:spAutoFit/>
          </a:bodyPr>
          <a:lstStyle/>
          <a:p>
            <a:pPr algn="ctr"/>
            <a:r>
              <a:rPr lang="en-SG" b="1" dirty="0"/>
              <a:t>Ground-glass opacification and consolidation in </a:t>
            </a:r>
            <a:endParaRPr lang="en-SG" b="1" dirty="0" smtClean="0"/>
          </a:p>
          <a:p>
            <a:pPr algn="ctr"/>
            <a:r>
              <a:rPr lang="en-SG" b="1" dirty="0" smtClean="0"/>
              <a:t>right </a:t>
            </a:r>
            <a:r>
              <a:rPr lang="en-SG" b="1" dirty="0"/>
              <a:t>upper lobe and left lower lobe (arrows).</a:t>
            </a:r>
          </a:p>
        </p:txBody>
      </p:sp>
      <p:sp>
        <p:nvSpPr>
          <p:cNvPr id="12" name="Rectangle 11">
            <a:extLst>
              <a:ext uri="{FF2B5EF4-FFF2-40B4-BE49-F238E27FC236}">
                <a16:creationId xmlns="" xmlns:a16="http://schemas.microsoft.com/office/drawing/2014/main" id="{E87D6C7E-CBBF-4EA9-B22D-8CC3885A686F}"/>
              </a:ext>
            </a:extLst>
          </p:cNvPr>
          <p:cNvSpPr/>
          <p:nvPr/>
        </p:nvSpPr>
        <p:spPr>
          <a:xfrm>
            <a:off x="510205" y="6224261"/>
            <a:ext cx="4088683" cy="369332"/>
          </a:xfrm>
          <a:prstGeom prst="rect">
            <a:avLst/>
          </a:prstGeom>
        </p:spPr>
        <p:txBody>
          <a:bodyPr wrap="none">
            <a:spAutoFit/>
          </a:bodyPr>
          <a:lstStyle/>
          <a:p>
            <a:r>
              <a:rPr lang="en-SG" i="1" dirty="0"/>
              <a:t>https://radiologyassistant.nl/chest/lk-jg-1</a:t>
            </a:r>
          </a:p>
        </p:txBody>
      </p:sp>
    </p:spTree>
    <p:extLst>
      <p:ext uri="{BB962C8B-B14F-4D97-AF65-F5344CB8AC3E}">
        <p14:creationId xmlns="" xmlns:p14="http://schemas.microsoft.com/office/powerpoint/2010/main" val="395154213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629420" y="1180448"/>
            <a:ext cx="5410201" cy="4926014"/>
          </a:xfrm>
          <a:prstGeom prst="rect">
            <a:avLst/>
          </a:prstGeom>
        </p:spPr>
      </p:pic>
      <p:sp>
        <p:nvSpPr>
          <p:cNvPr id="5" name="Text Placeholder 4"/>
          <p:cNvSpPr>
            <a:spLocks noGrp="1"/>
          </p:cNvSpPr>
          <p:nvPr>
            <p:ph type="body" sz="half" idx="2"/>
          </p:nvPr>
        </p:nvSpPr>
        <p:spPr>
          <a:xfrm>
            <a:off x="252246" y="1199178"/>
            <a:ext cx="5927680" cy="5068891"/>
          </a:xfrm>
        </p:spPr>
        <p:txBody>
          <a:bodyPr>
            <a:normAutofit lnSpcReduction="10000"/>
          </a:bodyPr>
          <a:lstStyle/>
          <a:p>
            <a:pPr marL="342900" indent="-342900" algn="just">
              <a:lnSpc>
                <a:spcPct val="150000"/>
              </a:lnSpc>
              <a:buClr>
                <a:srgbClr val="FF0000"/>
              </a:buClr>
              <a:buFont typeface="Arial" pitchFamily="34" charset="0"/>
              <a:buChar char="•"/>
            </a:pPr>
            <a:r>
              <a:rPr lang="en-US" sz="2400" b="1" dirty="0" smtClean="0">
                <a:solidFill>
                  <a:schemeClr val="tx2"/>
                </a:solidFill>
              </a:rPr>
              <a:t>Patient may not feel SOB in the early stage of the disease though there is hypoxia- known as </a:t>
            </a:r>
            <a:r>
              <a:rPr lang="en-US" sz="2400" b="1" dirty="0" smtClean="0">
                <a:solidFill>
                  <a:srgbClr val="FF0000"/>
                </a:solidFill>
              </a:rPr>
              <a:t>Happy Hypoxia</a:t>
            </a:r>
            <a:r>
              <a:rPr lang="en-US" sz="2400" b="1" dirty="0" smtClean="0">
                <a:solidFill>
                  <a:schemeClr val="tx2"/>
                </a:solidFill>
              </a:rPr>
              <a:t>. </a:t>
            </a:r>
          </a:p>
          <a:p>
            <a:pPr marL="342900" indent="-342900" algn="just">
              <a:lnSpc>
                <a:spcPct val="150000"/>
              </a:lnSpc>
              <a:buClr>
                <a:srgbClr val="FF0000"/>
              </a:buClr>
              <a:buFont typeface="Arial" pitchFamily="34" charset="0"/>
              <a:buChar char="•"/>
            </a:pPr>
            <a:r>
              <a:rPr lang="en-US" sz="2400" b="1" dirty="0" smtClean="0">
                <a:solidFill>
                  <a:schemeClr val="tx2"/>
                </a:solidFill>
              </a:rPr>
              <a:t>Those who could not be diagnosed between </a:t>
            </a:r>
            <a:r>
              <a:rPr lang="en-US" sz="2400" b="1" dirty="0" smtClean="0">
                <a:solidFill>
                  <a:srgbClr val="FF0000"/>
                </a:solidFill>
              </a:rPr>
              <a:t>8-10 days </a:t>
            </a:r>
            <a:r>
              <a:rPr lang="en-US" sz="2400" b="1" dirty="0" smtClean="0">
                <a:solidFill>
                  <a:schemeClr val="tx2"/>
                </a:solidFill>
              </a:rPr>
              <a:t>that they have bi lateral lung infiltrates, their course of the disease and prognosis goes worst.</a:t>
            </a:r>
          </a:p>
          <a:p>
            <a:pPr marL="342900" indent="-342900" algn="just">
              <a:lnSpc>
                <a:spcPct val="150000"/>
              </a:lnSpc>
              <a:buClr>
                <a:srgbClr val="FF0000"/>
              </a:buClr>
              <a:buFont typeface="Arial" pitchFamily="34" charset="0"/>
              <a:buChar char="•"/>
            </a:pPr>
            <a:r>
              <a:rPr lang="en-US" sz="2400" b="1" dirty="0" smtClean="0">
                <a:solidFill>
                  <a:schemeClr val="tx2"/>
                </a:solidFill>
              </a:rPr>
              <a:t>These group of patients proceeds to </a:t>
            </a:r>
            <a:r>
              <a:rPr lang="en-US" sz="2400" b="1" dirty="0" smtClean="0">
                <a:solidFill>
                  <a:srgbClr val="FF0000"/>
                </a:solidFill>
              </a:rPr>
              <a:t>Severe /Critical.</a:t>
            </a:r>
          </a:p>
          <a:p>
            <a:pPr marL="342900" indent="-342900" algn="just">
              <a:lnSpc>
                <a:spcPct val="150000"/>
              </a:lnSpc>
              <a:buClr>
                <a:srgbClr val="FF0000"/>
              </a:buClr>
              <a:buFont typeface="Arial" pitchFamily="34" charset="0"/>
              <a:buChar char="•"/>
            </a:pPr>
            <a:endParaRPr lang="en-US" sz="2400" b="1" dirty="0" smtClean="0">
              <a:solidFill>
                <a:schemeClr val="tx2"/>
              </a:solidFill>
            </a:endParaRPr>
          </a:p>
          <a:p>
            <a:pPr marL="342900" indent="-342900" algn="just">
              <a:lnSpc>
                <a:spcPct val="150000"/>
              </a:lnSpc>
              <a:buClr>
                <a:srgbClr val="FF0000"/>
              </a:buClr>
              <a:buFont typeface="Arial" pitchFamily="34" charset="0"/>
              <a:buChar char="•"/>
            </a:pPr>
            <a:endParaRPr lang="en-US" sz="2400" b="1" dirty="0">
              <a:solidFill>
                <a:schemeClr val="tx2"/>
              </a:solidFill>
            </a:endParaRPr>
          </a:p>
        </p:txBody>
      </p:sp>
      <p:sp>
        <p:nvSpPr>
          <p:cNvPr id="3" name="Rectangle 2"/>
          <p:cNvSpPr/>
          <p:nvPr/>
        </p:nvSpPr>
        <p:spPr>
          <a:xfrm>
            <a:off x="4835658" y="418945"/>
            <a:ext cx="2783134" cy="523220"/>
          </a:xfrm>
          <a:prstGeom prst="rect">
            <a:avLst/>
          </a:prstGeom>
        </p:spPr>
        <p:txBody>
          <a:bodyPr wrap="none">
            <a:spAutoFit/>
          </a:bodyPr>
          <a:lstStyle/>
          <a:p>
            <a:pPr>
              <a:buNone/>
            </a:pPr>
            <a:r>
              <a:rPr lang="en-US" sz="2800" b="1" dirty="0">
                <a:solidFill>
                  <a:srgbClr val="FF0000"/>
                </a:solidFill>
                <a:latin typeface="Arial" pitchFamily="34" charset="0"/>
                <a:cs typeface="Arial" pitchFamily="34" charset="0"/>
              </a:rPr>
              <a:t>Check at Home</a:t>
            </a:r>
            <a:endParaRPr lang="en-US" sz="2800" dirty="0">
              <a:solidFill>
                <a:srgbClr val="FF0000"/>
              </a:solidFill>
              <a:latin typeface="Arial" pitchFamily="34" charset="0"/>
              <a:cs typeface="Arial" pitchFamily="34" charset="0"/>
            </a:endParaRPr>
          </a:p>
        </p:txBody>
      </p:sp>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dirty="0"/>
              <a:t>Clinical Presentation and Course</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a:xfrm>
            <a:off x="609600" y="1738265"/>
            <a:ext cx="5386917" cy="4387898"/>
          </a:xfrm>
        </p:spPr>
        <p:txBody>
          <a:bodyPr>
            <a:normAutofit/>
          </a:bodyPr>
          <a:lstStyle/>
          <a:p>
            <a:r>
              <a:rPr lang="en-US" dirty="0">
                <a:solidFill>
                  <a:srgbClr val="FF0000"/>
                </a:solidFill>
              </a:rPr>
              <a:t>If the disease does not aggravate </a:t>
            </a:r>
            <a:r>
              <a:rPr lang="en-US" dirty="0" smtClean="0">
                <a:solidFill>
                  <a:srgbClr val="FF0000"/>
                </a:solidFill>
              </a:rPr>
              <a:t>within </a:t>
            </a:r>
            <a:r>
              <a:rPr lang="en-US" dirty="0">
                <a:solidFill>
                  <a:srgbClr val="FF0000"/>
                </a:solidFill>
              </a:rPr>
              <a:t>first week of symptom onset, you do not need to worry about </a:t>
            </a:r>
            <a:r>
              <a:rPr lang="en-US" dirty="0" smtClean="0">
                <a:solidFill>
                  <a:srgbClr val="FF0000"/>
                </a:solidFill>
              </a:rPr>
              <a:t>it</a:t>
            </a: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Once you recover from Covid-19, you are free of any future complications</a:t>
            </a:r>
          </a:p>
          <a:p>
            <a:endParaRPr lang="en-US" dirty="0">
              <a:solidFill>
                <a:srgbClr val="FF0000"/>
              </a:solidFill>
            </a:endParaRP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a:xfrm>
            <a:off x="6172201" y="1702051"/>
            <a:ext cx="5183188" cy="4790824"/>
          </a:xfrm>
        </p:spPr>
        <p:txBody>
          <a:bodyPr>
            <a:normAutofit/>
          </a:bodyPr>
          <a:lstStyle/>
          <a:p>
            <a:r>
              <a:rPr lang="en-US" dirty="0"/>
              <a:t>While most cases show signs of </a:t>
            </a:r>
            <a:r>
              <a:rPr lang="en-US" dirty="0">
                <a:solidFill>
                  <a:srgbClr val="FF0000"/>
                </a:solidFill>
              </a:rPr>
              <a:t>deterioration within 10-14 days </a:t>
            </a:r>
            <a:r>
              <a:rPr lang="en-US" dirty="0"/>
              <a:t>of symptom onset, some cases have been seen to have a late onset </a:t>
            </a:r>
            <a:r>
              <a:rPr lang="en-US" dirty="0" smtClean="0"/>
              <a:t>deterioration</a:t>
            </a:r>
          </a:p>
          <a:p>
            <a:endParaRPr lang="en-US" dirty="0" smtClean="0"/>
          </a:p>
          <a:p>
            <a:endParaRPr lang="en-US" dirty="0" smtClean="0"/>
          </a:p>
          <a:p>
            <a:r>
              <a:rPr lang="en-US" dirty="0" smtClean="0"/>
              <a:t>Some cases have been seen where patients are presenting with </a:t>
            </a:r>
            <a:r>
              <a:rPr lang="en-US" dirty="0" smtClean="0">
                <a:solidFill>
                  <a:srgbClr val="FF0000"/>
                </a:solidFill>
              </a:rPr>
              <a:t>pulmonary fibrosis </a:t>
            </a:r>
            <a:r>
              <a:rPr lang="en-US" dirty="0" smtClean="0"/>
              <a:t>few months after recovering from the disease</a:t>
            </a:r>
          </a:p>
          <a:p>
            <a:endParaRPr lang="en-US" dirty="0"/>
          </a:p>
        </p:txBody>
      </p:sp>
    </p:spTree>
    <p:extLst>
      <p:ext uri="{BB962C8B-B14F-4D97-AF65-F5344CB8AC3E}">
        <p14:creationId xmlns="" xmlns:p14="http://schemas.microsoft.com/office/powerpoint/2010/main" val="4153417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 system</a:t>
            </a:r>
            <a:endParaRPr lang="en-US" dirty="0"/>
          </a:p>
        </p:txBody>
      </p:sp>
      <p:sp>
        <p:nvSpPr>
          <p:cNvPr id="3" name="Content Placeholder 2"/>
          <p:cNvSpPr>
            <a:spLocks noGrp="1"/>
          </p:cNvSpPr>
          <p:nvPr>
            <p:ph idx="1"/>
          </p:nvPr>
        </p:nvSpPr>
        <p:spPr/>
        <p:txBody>
          <a:bodyPr/>
          <a:lstStyle/>
          <a:p>
            <a:endParaRPr lang="en-US" dirty="0" smtClean="0"/>
          </a:p>
          <a:p>
            <a:r>
              <a:rPr lang="en-US" dirty="0" smtClean="0"/>
              <a:t>Auto immune</a:t>
            </a:r>
          </a:p>
          <a:p>
            <a:r>
              <a:rPr lang="en-US" dirty="0" smtClean="0"/>
              <a:t>CRS</a:t>
            </a:r>
          </a:p>
          <a:p>
            <a:r>
              <a:rPr lang="en-US" dirty="0" smtClean="0"/>
              <a:t>Tropism for ACE2 </a:t>
            </a:r>
            <a:r>
              <a:rPr lang="en-US" dirty="0" err="1" smtClean="0"/>
              <a:t>recepters</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2"/>
          <p:cNvSpPr txBox="1">
            <a:spLocks/>
          </p:cNvSpPr>
          <p:nvPr/>
        </p:nvSpPr>
        <p:spPr>
          <a:xfrm>
            <a:off x="2369622" y="532388"/>
            <a:ext cx="7315200" cy="4114800"/>
          </a:xfrm>
          <a:prstGeom prst="rect">
            <a:avLst/>
          </a:prstGeom>
        </p:spPr>
      </p:sp>
      <p:pic>
        <p:nvPicPr>
          <p:cNvPr id="2050" name="Picture 2" descr="C:\Users\user\Desktop\Long COVID ppt\Long CoVId 1.PNG"/>
          <p:cNvPicPr>
            <a:picLocks noGrp="1" noChangeAspect="1" noChangeArrowheads="1"/>
          </p:cNvPicPr>
          <p:nvPr>
            <p:ph type="pic" idx="1"/>
          </p:nvPr>
        </p:nvPicPr>
        <p:blipFill>
          <a:blip r:embed="rId2"/>
          <a:srcRect t="12664" b="12664"/>
          <a:stretch>
            <a:fillRect/>
          </a:stretch>
        </p:blipFill>
        <p:spPr bwMode="auto">
          <a:xfrm>
            <a:off x="1457011" y="0"/>
            <a:ext cx="9555982" cy="685800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Coagulopathy</a:t>
            </a:r>
            <a:endParaRPr lang="en-US" dirty="0"/>
          </a:p>
        </p:txBody>
      </p:sp>
      <p:sp>
        <p:nvSpPr>
          <p:cNvPr id="3" name="Content Placeholder 2"/>
          <p:cNvSpPr>
            <a:spLocks noGrp="1"/>
          </p:cNvSpPr>
          <p:nvPr>
            <p:ph idx="1"/>
          </p:nvPr>
        </p:nvSpPr>
        <p:spPr/>
        <p:txBody>
          <a:bodyPr/>
          <a:lstStyle/>
          <a:p>
            <a:endParaRPr lang="en-US" dirty="0" smtClean="0"/>
          </a:p>
          <a:p>
            <a:r>
              <a:rPr lang="en-US" dirty="0" smtClean="0"/>
              <a:t>Thrombosis: </a:t>
            </a:r>
          </a:p>
          <a:p>
            <a:r>
              <a:rPr lang="en-US" dirty="0" err="1" smtClean="0"/>
              <a:t>Haemorhage</a:t>
            </a:r>
            <a:endParaRPr lang="en-US" dirty="0" smtClean="0"/>
          </a:p>
          <a:p>
            <a:r>
              <a:rPr lang="en-US" dirty="0" smtClean="0"/>
              <a:t>Postmortem finding:  clotting in venous more than arterial vessels </a:t>
            </a:r>
          </a:p>
          <a:p>
            <a:r>
              <a:rPr lang="en-US" dirty="0" smtClean="0">
                <a:solidFill>
                  <a:srgbClr val="FF0000"/>
                </a:solidFill>
              </a:rPr>
              <a:t>D-</a:t>
            </a:r>
            <a:r>
              <a:rPr lang="en-US" dirty="0" err="1" smtClean="0">
                <a:solidFill>
                  <a:srgbClr val="FF0000"/>
                </a:solidFill>
              </a:rPr>
              <a:t>dimer</a:t>
            </a:r>
            <a:endParaRPr lang="en-US" dirty="0" smtClean="0">
              <a:solidFill>
                <a:srgbClr val="FF0000"/>
              </a:solidFill>
            </a:endParaRP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Thrombosis</a:t>
            </a:r>
            <a:endParaRPr lang="en-US" dirty="0"/>
          </a:p>
        </p:txBody>
      </p:sp>
      <p:sp>
        <p:nvSpPr>
          <p:cNvPr id="3" name="Content Placeholder 2"/>
          <p:cNvSpPr>
            <a:spLocks noGrp="1"/>
          </p:cNvSpPr>
          <p:nvPr>
            <p:ph idx="1"/>
          </p:nvPr>
        </p:nvSpPr>
        <p:spPr/>
        <p:txBody>
          <a:bodyPr/>
          <a:lstStyle/>
          <a:p>
            <a:r>
              <a:rPr lang="en-US" dirty="0" smtClean="0"/>
              <a:t>Hospitalized COVID-19 patients are often </a:t>
            </a:r>
            <a:r>
              <a:rPr lang="en-US" dirty="0" smtClean="0">
                <a:solidFill>
                  <a:srgbClr val="FF0000"/>
                </a:solidFill>
              </a:rPr>
              <a:t>elderly, immobile</a:t>
            </a:r>
            <a:r>
              <a:rPr lang="en-US" dirty="0" smtClean="0"/>
              <a:t>, and show signs of </a:t>
            </a:r>
            <a:r>
              <a:rPr lang="en-US" dirty="0" err="1" smtClean="0"/>
              <a:t>coagulopathy</a:t>
            </a:r>
            <a:r>
              <a:rPr lang="en-US" dirty="0" smtClean="0"/>
              <a:t>. Therefore, it is reasonable to assume a high incidence of VTE among these patients. Presently, the incidence of VTE is estimated at around </a:t>
            </a:r>
            <a:r>
              <a:rPr lang="en-US" dirty="0" smtClean="0">
                <a:solidFill>
                  <a:srgbClr val="FF0000"/>
                </a:solidFill>
              </a:rPr>
              <a:t>25% of patients hospitalized in the intensive care unit </a:t>
            </a:r>
            <a:r>
              <a:rPr lang="en-US" dirty="0" smtClean="0"/>
              <a:t>for COVID-19 even under anticoagulant treatment at </a:t>
            </a:r>
            <a:r>
              <a:rPr lang="en-US" dirty="0" smtClean="0">
                <a:solidFill>
                  <a:srgbClr val="FF0000"/>
                </a:solidFill>
              </a:rPr>
              <a:t>prophylactic doses</a:t>
            </a:r>
            <a:r>
              <a:rPr lang="en-US" dirty="0" smtClean="0"/>
              <a:t>. </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Several recent studies suggest a </a:t>
            </a:r>
            <a:r>
              <a:rPr lang="en-US" dirty="0" err="1" smtClean="0"/>
              <a:t>hypercoagulable</a:t>
            </a:r>
            <a:r>
              <a:rPr lang="en-US" dirty="0" smtClean="0"/>
              <a:t> state in patients presenting with COVID-19. </a:t>
            </a:r>
          </a:p>
          <a:p>
            <a:r>
              <a:rPr lang="en-US" dirty="0" smtClean="0"/>
              <a:t>There is a somewhat higher incidence of VTE among hospitalized patients, which is more in </a:t>
            </a:r>
            <a:r>
              <a:rPr lang="en-US" dirty="0" smtClean="0">
                <a:solidFill>
                  <a:srgbClr val="FF0000"/>
                </a:solidFill>
              </a:rPr>
              <a:t>high-income countries </a:t>
            </a:r>
            <a:r>
              <a:rPr lang="en-US" dirty="0" smtClean="0"/>
              <a:t>compared to </a:t>
            </a:r>
            <a:r>
              <a:rPr lang="en-US" dirty="0" smtClean="0">
                <a:solidFill>
                  <a:srgbClr val="FF0000"/>
                </a:solidFill>
              </a:rPr>
              <a:t>low- and middle-income </a:t>
            </a:r>
            <a:r>
              <a:rPr lang="en-US" dirty="0" smtClean="0"/>
              <a:t>countries (3.3 vs. 3%) </a:t>
            </a:r>
          </a:p>
          <a:p>
            <a:r>
              <a:rPr lang="en-US" dirty="0" smtClean="0"/>
              <a:t>In a small study describing autopsies from Brazil, 8/10 patients who died from COVID-19 had pulmonary </a:t>
            </a:r>
            <a:r>
              <a:rPr lang="en-US" dirty="0" err="1" smtClean="0"/>
              <a:t>microthrombi</a:t>
            </a:r>
            <a:endParaRPr lang="en-US" dirty="0" smtClean="0"/>
          </a:p>
          <a:p>
            <a:pPr>
              <a:buNone/>
            </a:pPr>
            <a:endParaRPr lang="en-US" dirty="0" smtClean="0"/>
          </a:p>
          <a:p>
            <a:pPr>
              <a:buNone/>
            </a:pPr>
            <a:r>
              <a:rPr lang="en-US" sz="1700" dirty="0" smtClean="0"/>
              <a:t>       Yao Y, Cao J, Wang Q, Liu K, </a:t>
            </a:r>
            <a:r>
              <a:rPr lang="en-US" sz="1700" dirty="0" err="1" smtClean="0"/>
              <a:t>Luo</a:t>
            </a:r>
            <a:r>
              <a:rPr lang="en-US" sz="1700" dirty="0" smtClean="0"/>
              <a:t> Z, Yu K, et al. D-</a:t>
            </a:r>
            <a:r>
              <a:rPr lang="en-US" sz="1700" dirty="0" err="1" smtClean="0"/>
              <a:t>dimer</a:t>
            </a:r>
            <a:r>
              <a:rPr lang="en-US" sz="1700" dirty="0" smtClean="0"/>
              <a:t> as a biomarker for disease severity and mortality in COVID-19 patients: a case control study. </a:t>
            </a:r>
            <a:r>
              <a:rPr lang="en-US" sz="1700" dirty="0" err="1" smtClean="0"/>
              <a:t>Crit</a:t>
            </a:r>
            <a:r>
              <a:rPr lang="en-US" sz="1700" dirty="0" smtClean="0"/>
              <a:t> Care </a:t>
            </a:r>
            <a:r>
              <a:rPr lang="en-US" sz="1700" dirty="0" err="1" smtClean="0"/>
              <a:t>Emerg</a:t>
            </a:r>
            <a:r>
              <a:rPr lang="en-US" sz="1700" dirty="0" smtClean="0"/>
              <a:t> Med. 2020. Available from: https://doi.org/10.21203/rs.3.rs-20850/v1.</a:t>
            </a:r>
            <a:endParaRPr lang="en-US" sz="17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74638"/>
            <a:ext cx="10972800" cy="898179"/>
          </a:xfrm>
        </p:spPr>
        <p:txBody>
          <a:bodyPr>
            <a:normAutofit/>
          </a:bodyPr>
          <a:lstStyle/>
          <a:p>
            <a:r>
              <a:rPr lang="en-US" sz="3200" b="1" dirty="0" smtClean="0"/>
              <a:t>CONTENTS</a:t>
            </a:r>
            <a:endParaRPr lang="en-US" sz="3200" b="1" dirty="0"/>
          </a:p>
        </p:txBody>
      </p:sp>
      <p:sp>
        <p:nvSpPr>
          <p:cNvPr id="3" name="Content Placeholder 2"/>
          <p:cNvSpPr>
            <a:spLocks noGrp="1"/>
          </p:cNvSpPr>
          <p:nvPr>
            <p:ph idx="1"/>
          </p:nvPr>
        </p:nvSpPr>
        <p:spPr>
          <a:xfrm>
            <a:off x="864704" y="1143000"/>
            <a:ext cx="10717696" cy="5546036"/>
          </a:xfrm>
        </p:spPr>
        <p:txBody>
          <a:bodyPr>
            <a:normAutofit lnSpcReduction="10000"/>
          </a:bodyPr>
          <a:lstStyle/>
          <a:p>
            <a:r>
              <a:rPr lang="en-US" sz="2800" dirty="0" smtClean="0"/>
              <a:t>Epidemiology</a:t>
            </a:r>
          </a:p>
          <a:p>
            <a:r>
              <a:rPr lang="en-US" sz="2800" dirty="0" smtClean="0"/>
              <a:t>Behavior of Pathogen</a:t>
            </a:r>
          </a:p>
          <a:p>
            <a:r>
              <a:rPr lang="en-US" sz="2800" dirty="0" smtClean="0"/>
              <a:t>Clinical Presentation </a:t>
            </a:r>
          </a:p>
          <a:p>
            <a:r>
              <a:rPr lang="en-US" sz="2800" dirty="0" err="1" smtClean="0"/>
              <a:t>Coagulopathy</a:t>
            </a:r>
            <a:endParaRPr lang="en-US" sz="2800" dirty="0" smtClean="0"/>
          </a:p>
          <a:p>
            <a:r>
              <a:rPr lang="en-US" sz="2800" dirty="0" smtClean="0"/>
              <a:t>HCW/ </a:t>
            </a:r>
            <a:r>
              <a:rPr lang="en-US" sz="2800" dirty="0" err="1" smtClean="0"/>
              <a:t>Frontliners</a:t>
            </a:r>
            <a:r>
              <a:rPr lang="en-US" sz="2800" dirty="0" smtClean="0"/>
              <a:t> issues</a:t>
            </a:r>
          </a:p>
          <a:p>
            <a:r>
              <a:rPr lang="en-US" sz="2800" dirty="0" smtClean="0"/>
              <a:t>Investigations( viral detection and </a:t>
            </a:r>
            <a:r>
              <a:rPr lang="en-US" sz="2800" smtClean="0"/>
              <a:t>serology</a:t>
            </a:r>
            <a:r>
              <a:rPr lang="en-US" sz="2800" smtClean="0"/>
              <a:t>)</a:t>
            </a:r>
            <a:endParaRPr lang="en-US" sz="2600" dirty="0" smtClean="0"/>
          </a:p>
          <a:p>
            <a:r>
              <a:rPr lang="en-US" sz="2600" dirty="0" smtClean="0"/>
              <a:t>Long Term Care</a:t>
            </a:r>
          </a:p>
          <a:p>
            <a:r>
              <a:rPr lang="en-US" sz="2600" dirty="0" smtClean="0"/>
              <a:t>Vaccine issues</a:t>
            </a:r>
          </a:p>
          <a:p>
            <a:r>
              <a:rPr lang="en-US" sz="2600" dirty="0" smtClean="0"/>
              <a:t>Mutation of Virus</a:t>
            </a:r>
          </a:p>
          <a:p>
            <a:r>
              <a:rPr lang="en-US" sz="2600" dirty="0" smtClean="0"/>
              <a:t>Why death rate is low in Bangladesh</a:t>
            </a:r>
          </a:p>
          <a:p>
            <a:r>
              <a:rPr lang="en-US" sz="2600" dirty="0" smtClean="0"/>
              <a:t>Death in MEN is more than WOMEN</a:t>
            </a:r>
          </a:p>
          <a:p>
            <a:r>
              <a:rPr lang="en-US" sz="2600" dirty="0" smtClean="0"/>
              <a:t>Physician’s Burnout</a:t>
            </a:r>
          </a:p>
          <a:p>
            <a:endParaRPr lang="en-US" sz="2600"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Incidence of VTE in Patients with COVID-19</a:t>
            </a:r>
            <a:br>
              <a:rPr lang="en-US" b="1" dirty="0" smtClean="0"/>
            </a:b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VTE in 27% </a:t>
            </a:r>
            <a:r>
              <a:rPr lang="en-US" dirty="0" smtClean="0"/>
              <a:t>(95% CI 17–37%) and arterial thrombotic events in </a:t>
            </a:r>
            <a:r>
              <a:rPr lang="en-US" dirty="0" smtClean="0">
                <a:solidFill>
                  <a:srgbClr val="FF0000"/>
                </a:solidFill>
              </a:rPr>
              <a:t>3.7%</a:t>
            </a:r>
            <a:r>
              <a:rPr lang="en-US" dirty="0" smtClean="0"/>
              <a:t> (95% CI, 0–8.2%). </a:t>
            </a:r>
          </a:p>
          <a:p>
            <a:r>
              <a:rPr lang="en-US" dirty="0" smtClean="0"/>
              <a:t>PE was the most frequent thrombotic complication (</a:t>
            </a:r>
            <a:r>
              <a:rPr lang="en-US" i="1" dirty="0" smtClean="0"/>
              <a:t>n</a:t>
            </a:r>
            <a:r>
              <a:rPr lang="en-US" dirty="0" smtClean="0"/>
              <a:t> = 25, 81%). Age (adjusted hazard ratio 1.05/year, 95% CI 1.004 -1.01) and </a:t>
            </a:r>
            <a:r>
              <a:rPr lang="en-US" dirty="0" err="1" smtClean="0"/>
              <a:t>coagulopathy</a:t>
            </a:r>
            <a:r>
              <a:rPr lang="en-US" dirty="0" smtClean="0"/>
              <a:t>, defined as spontaneous prolongation of the </a:t>
            </a:r>
            <a:r>
              <a:rPr lang="en-US" dirty="0" err="1" smtClean="0"/>
              <a:t>prothrombin</a:t>
            </a:r>
            <a:r>
              <a:rPr lang="en-US" dirty="0" smtClean="0"/>
              <a:t> time &gt;3 s or activated partial </a:t>
            </a:r>
            <a:r>
              <a:rPr lang="en-US" dirty="0" err="1" smtClean="0"/>
              <a:t>thromboplastin</a:t>
            </a:r>
            <a:r>
              <a:rPr lang="en-US" dirty="0" smtClean="0"/>
              <a:t> time &gt;5 s </a:t>
            </a:r>
          </a:p>
          <a:p>
            <a:pPr>
              <a:buNone/>
            </a:pPr>
            <a:endParaRPr lang="en-US" dirty="0" smtClean="0"/>
          </a:p>
          <a:p>
            <a:pPr>
              <a:buNone/>
            </a:pPr>
            <a:r>
              <a:rPr lang="en-US" sz="1700" dirty="0" smtClean="0"/>
              <a:t>        Cui S, Chen S, Li X, Liu S, Wang F. Prevalence of venous </a:t>
            </a:r>
            <a:r>
              <a:rPr lang="en-US" sz="1700" dirty="0" err="1" smtClean="0"/>
              <a:t>thromboembolism</a:t>
            </a:r>
            <a:r>
              <a:rPr lang="en-US" sz="1700" dirty="0" smtClean="0"/>
              <a:t> in patients with severe novel </a:t>
            </a:r>
            <a:r>
              <a:rPr lang="en-US" sz="1700" dirty="0" err="1" smtClean="0"/>
              <a:t>coronavirus</a:t>
            </a:r>
            <a:r>
              <a:rPr lang="en-US" sz="1700" dirty="0" smtClean="0"/>
              <a:t> pneumonia. J </a:t>
            </a:r>
            <a:r>
              <a:rPr lang="en-US" sz="1700" dirty="0" err="1" smtClean="0"/>
              <a:t>Thromb</a:t>
            </a:r>
            <a:r>
              <a:rPr lang="en-US" sz="1700" dirty="0" smtClean="0"/>
              <a:t> </a:t>
            </a:r>
            <a:r>
              <a:rPr lang="en-US" sz="1700" dirty="0" err="1" smtClean="0"/>
              <a:t>Haemost</a:t>
            </a:r>
            <a:r>
              <a:rPr lang="en-US" sz="1700" dirty="0" smtClean="0"/>
              <a:t>. 2020. </a:t>
            </a:r>
            <a:r>
              <a:rPr lang="en-US" sz="1700" dirty="0" err="1" smtClean="0"/>
              <a:t>doi:https</a:t>
            </a:r>
            <a:r>
              <a:rPr lang="en-US" sz="1700" dirty="0" smtClean="0"/>
              <a:t>://</a:t>
            </a:r>
            <a:r>
              <a:rPr lang="en-US" sz="1700" dirty="0" err="1" smtClean="0"/>
              <a:t>doi.org</a:t>
            </a:r>
            <a:r>
              <a:rPr lang="en-US" sz="1700" dirty="0" smtClean="0"/>
              <a:t>/10.1111/jth.14830.</a:t>
            </a:r>
            <a:endParaRPr lang="en-US" sz="17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VTE</a:t>
            </a:r>
            <a:endParaRPr lang="en-US" dirty="0"/>
          </a:p>
        </p:txBody>
      </p:sp>
      <p:sp>
        <p:nvSpPr>
          <p:cNvPr id="3" name="Content Placeholder 2"/>
          <p:cNvSpPr>
            <a:spLocks noGrp="1"/>
          </p:cNvSpPr>
          <p:nvPr>
            <p:ph idx="1"/>
          </p:nvPr>
        </p:nvSpPr>
        <p:spPr/>
        <p:txBody>
          <a:bodyPr>
            <a:normAutofit/>
          </a:bodyPr>
          <a:lstStyle/>
          <a:p>
            <a:r>
              <a:rPr lang="en-US" dirty="0" smtClean="0"/>
              <a:t>This suggests a causal with infectious etiology and eludes to the fact that COVID-19 patients might also have a higher incidence of VTE due to their inflammatory condition.</a:t>
            </a:r>
          </a:p>
          <a:p>
            <a:r>
              <a:rPr lang="en-US" dirty="0" smtClean="0"/>
              <a:t>In addition, </a:t>
            </a:r>
            <a:r>
              <a:rPr lang="en-US" dirty="0" err="1" smtClean="0">
                <a:solidFill>
                  <a:srgbClr val="FF0000"/>
                </a:solidFill>
              </a:rPr>
              <a:t>antiphospholipid</a:t>
            </a:r>
            <a:r>
              <a:rPr lang="en-US" dirty="0" smtClean="0">
                <a:solidFill>
                  <a:srgbClr val="FF0000"/>
                </a:solidFill>
              </a:rPr>
              <a:t> antibodies </a:t>
            </a:r>
            <a:r>
              <a:rPr lang="en-US" dirty="0" smtClean="0"/>
              <a:t>that can arise transiently in patients with critical illness and various infections may possibly develop among COVID-19 patients as well. </a:t>
            </a:r>
          </a:p>
          <a:p>
            <a:endParaRPr lang="en-US" dirty="0" smtClean="0"/>
          </a:p>
          <a:p>
            <a:pPr>
              <a:buNone/>
            </a:pPr>
            <a:r>
              <a:rPr lang="en-US" sz="1700" i="1" dirty="0" smtClean="0"/>
              <a:t>Zhang Y, Xiao M, Zhang S, et al. </a:t>
            </a:r>
            <a:r>
              <a:rPr lang="en-US" sz="1700" i="1" dirty="0" err="1" smtClean="0"/>
              <a:t>Coagulopathy</a:t>
            </a:r>
            <a:r>
              <a:rPr lang="en-US" sz="1700" i="1" dirty="0" smtClean="0"/>
              <a:t> and </a:t>
            </a:r>
            <a:r>
              <a:rPr lang="en-US" sz="1700" i="1" dirty="0" err="1" smtClean="0"/>
              <a:t>antiphospholipid</a:t>
            </a:r>
            <a:r>
              <a:rPr lang="en-US" sz="1700" i="1" dirty="0" smtClean="0"/>
              <a:t> antibodies in patients with Covid-19. N </a:t>
            </a:r>
            <a:r>
              <a:rPr lang="en-US" sz="1700" i="1" dirty="0" err="1" smtClean="0"/>
              <a:t>Engl</a:t>
            </a:r>
            <a:r>
              <a:rPr lang="en-US" sz="1700" i="1" dirty="0" smtClean="0"/>
              <a:t> J Med. 2020 Apr 23;382(17):e38.</a:t>
            </a:r>
          </a:p>
          <a:p>
            <a:pPr>
              <a:buNone/>
            </a:pP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96348"/>
            <a:ext cx="10972800" cy="821289"/>
          </a:xfrm>
        </p:spPr>
        <p:txBody>
          <a:bodyPr>
            <a:normAutofit fontScale="90000"/>
          </a:bodyPr>
          <a:lstStyle/>
          <a:p>
            <a:r>
              <a:rPr lang="en-US" dirty="0" smtClean="0"/>
              <a:t>Does a normal D-</a:t>
            </a:r>
            <a:r>
              <a:rPr lang="en-US" dirty="0" err="1" smtClean="0"/>
              <a:t>dimer</a:t>
            </a:r>
            <a:r>
              <a:rPr lang="en-US" dirty="0" smtClean="0"/>
              <a:t> level effectively rule out PE/DVT?</a:t>
            </a:r>
            <a:br>
              <a:rPr lang="en-US" dirty="0" smtClean="0"/>
            </a:br>
            <a:endParaRPr lang="en-US" dirty="0"/>
          </a:p>
        </p:txBody>
      </p:sp>
      <p:sp>
        <p:nvSpPr>
          <p:cNvPr id="3" name="Content Placeholder 2"/>
          <p:cNvSpPr>
            <a:spLocks noGrp="1"/>
          </p:cNvSpPr>
          <p:nvPr>
            <p:ph idx="1"/>
          </p:nvPr>
        </p:nvSpPr>
        <p:spPr>
          <a:xfrm>
            <a:off x="609600" y="1262270"/>
            <a:ext cx="10972800" cy="5377069"/>
          </a:xfrm>
        </p:spPr>
        <p:txBody>
          <a:bodyPr>
            <a:normAutofit fontScale="92500"/>
          </a:bodyPr>
          <a:lstStyle/>
          <a:p>
            <a:r>
              <a:rPr lang="en-US" sz="2800" b="1" dirty="0" smtClean="0"/>
              <a:t>Yes.</a:t>
            </a:r>
          </a:p>
          <a:p>
            <a:r>
              <a:rPr lang="en-US" sz="2800" dirty="0" smtClean="0"/>
              <a:t>The value of D-</a:t>
            </a:r>
            <a:r>
              <a:rPr lang="en-US" sz="2800" dirty="0" err="1" smtClean="0"/>
              <a:t>dimer</a:t>
            </a:r>
            <a:r>
              <a:rPr lang="en-US" sz="2800" dirty="0" smtClean="0"/>
              <a:t> testing is the ability to rule out PE/DVT when the level is normal. Although the false negative rate of D-</a:t>
            </a:r>
            <a:r>
              <a:rPr lang="en-US" sz="2800" dirty="0" err="1" smtClean="0"/>
              <a:t>dimer</a:t>
            </a:r>
            <a:r>
              <a:rPr lang="en-US" sz="2800" dirty="0" smtClean="0"/>
              <a:t> testing (i.e., PE/DVT is present but the result is normal) is unknown in this population, low rates of 1 – 2% using highly sensitive D-</a:t>
            </a:r>
            <a:r>
              <a:rPr lang="en-US" sz="2800" dirty="0" err="1" smtClean="0"/>
              <a:t>dimer</a:t>
            </a:r>
            <a:r>
              <a:rPr lang="en-US" sz="2800" dirty="0" smtClean="0"/>
              <a:t> assays have been reported in other high risk populations. </a:t>
            </a:r>
            <a:r>
              <a:rPr lang="en-US" sz="2800" dirty="0" smtClean="0">
                <a:solidFill>
                  <a:srgbClr val="FF0000"/>
                </a:solidFill>
              </a:rPr>
              <a:t>Therefore, a normal D-</a:t>
            </a:r>
            <a:r>
              <a:rPr lang="en-US" sz="2800" dirty="0" err="1" smtClean="0">
                <a:solidFill>
                  <a:srgbClr val="FF0000"/>
                </a:solidFill>
              </a:rPr>
              <a:t>dimer</a:t>
            </a:r>
            <a:r>
              <a:rPr lang="en-US" sz="2800" dirty="0" smtClean="0">
                <a:solidFill>
                  <a:srgbClr val="FF0000"/>
                </a:solidFill>
              </a:rPr>
              <a:t> level provides reasonable confidence that PE/DVT is not present </a:t>
            </a:r>
            <a:r>
              <a:rPr lang="en-US" sz="2800" dirty="0" smtClean="0"/>
              <a:t>and anticoagulation should continue at a prophylactic dose rather than empiric therapeutic dosing</a:t>
            </a:r>
            <a:r>
              <a:rPr lang="en-US" dirty="0" smtClean="0"/>
              <a:t>. </a:t>
            </a:r>
            <a:r>
              <a:rPr lang="en-US" sz="2800" dirty="0" smtClean="0"/>
              <a:t>In addition, radiological imaging is not necessary when the D-</a:t>
            </a:r>
            <a:r>
              <a:rPr lang="en-US" sz="2800" dirty="0" err="1" smtClean="0"/>
              <a:t>dimer</a:t>
            </a:r>
            <a:r>
              <a:rPr lang="en-US" sz="2800" dirty="0" smtClean="0"/>
              <a:t> level is normal in the context of low pre-test probability.</a:t>
            </a:r>
          </a:p>
          <a:p>
            <a:pPr>
              <a:buNone/>
            </a:pPr>
            <a:endParaRPr lang="en-US" sz="2800" dirty="0" smtClean="0"/>
          </a:p>
          <a:p>
            <a:pPr>
              <a:buNone/>
            </a:pPr>
            <a:r>
              <a:rPr lang="en-US" sz="1600" dirty="0" smtClean="0"/>
              <a:t>       COVID-19 and Pulmonary Embolism:</a:t>
            </a:r>
            <a:r>
              <a:rPr lang="en-US" sz="1600" i="1" dirty="0" smtClean="0"/>
              <a:t> Agnes Lee, Maria </a:t>
            </a:r>
            <a:r>
              <a:rPr lang="en-US" sz="1600" i="1" dirty="0" err="1" smtClean="0"/>
              <a:t>deSancho</a:t>
            </a:r>
            <a:r>
              <a:rPr lang="en-US" sz="1600" i="1" dirty="0" smtClean="0"/>
              <a:t>, </a:t>
            </a:r>
            <a:r>
              <a:rPr lang="en-US" sz="1600" i="1" dirty="0" err="1" smtClean="0"/>
              <a:t>Menaka</a:t>
            </a:r>
            <a:r>
              <a:rPr lang="en-US" sz="1600" i="1" dirty="0" smtClean="0"/>
              <a:t> </a:t>
            </a:r>
            <a:r>
              <a:rPr lang="en-US" sz="1600" i="1" dirty="0" err="1" smtClean="0"/>
              <a:t>Pai</a:t>
            </a:r>
            <a:r>
              <a:rPr lang="en-US" sz="1600" i="1" dirty="0" smtClean="0"/>
              <a:t>, Menno </a:t>
            </a:r>
            <a:r>
              <a:rPr lang="en-US" sz="1600" i="1" dirty="0" err="1" smtClean="0"/>
              <a:t>Huisman</a:t>
            </a:r>
            <a:r>
              <a:rPr lang="en-US" sz="1600" i="1" dirty="0" smtClean="0"/>
              <a:t>, Stephan Moll, and Walter </a:t>
            </a:r>
            <a:r>
              <a:rPr lang="en-US" sz="1600" i="1" dirty="0" err="1" smtClean="0"/>
              <a:t>Ageno</a:t>
            </a:r>
            <a:r>
              <a:rPr lang="en-US" sz="1600" i="1" dirty="0" smtClean="0"/>
              <a:t>; ASH </a:t>
            </a:r>
            <a:r>
              <a:rPr lang="en-US" sz="1600" dirty="0" smtClean="0"/>
              <a:t>Version 2.0; last reviewed July 20, 2020</a:t>
            </a:r>
          </a:p>
          <a:p>
            <a:endParaRPr lang="en-US" sz="2800" dirty="0" smtClean="0"/>
          </a:p>
          <a:p>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Are there any clinical scenarios in which empiric therapeutic anticoagulation would be considered in COVID-19 patients?</a:t>
            </a:r>
            <a:r>
              <a:rPr lang="en-US" sz="2800" dirty="0" smtClean="0"/>
              <a:t/>
            </a:r>
            <a:br>
              <a:rPr lang="en-US" sz="2800" dirty="0" smtClean="0"/>
            </a:br>
            <a:endParaRPr lang="en-US" sz="2800" dirty="0"/>
          </a:p>
        </p:txBody>
      </p:sp>
      <p:sp>
        <p:nvSpPr>
          <p:cNvPr id="3" name="Content Placeholder 2"/>
          <p:cNvSpPr>
            <a:spLocks noGrp="1"/>
          </p:cNvSpPr>
          <p:nvPr>
            <p:ph idx="1"/>
          </p:nvPr>
        </p:nvSpPr>
        <p:spPr>
          <a:xfrm>
            <a:off x="609600" y="1182758"/>
            <a:ext cx="10972800" cy="5396946"/>
          </a:xfrm>
        </p:spPr>
        <p:txBody>
          <a:bodyPr>
            <a:normAutofit fontScale="77500" lnSpcReduction="20000"/>
          </a:bodyPr>
          <a:lstStyle/>
          <a:p>
            <a:pPr>
              <a:buNone/>
            </a:pPr>
            <a:endParaRPr lang="en-US" dirty="0" smtClean="0"/>
          </a:p>
          <a:p>
            <a:pPr>
              <a:buNone/>
            </a:pPr>
            <a:r>
              <a:rPr lang="en-US" dirty="0" smtClean="0"/>
              <a:t>Empiric anticoagulation has been proposed in the following scenarios:</a:t>
            </a:r>
          </a:p>
          <a:p>
            <a:pPr>
              <a:buNone/>
            </a:pPr>
            <a:endParaRPr lang="en-US" dirty="0" smtClean="0"/>
          </a:p>
          <a:p>
            <a:r>
              <a:rPr lang="en-US" sz="3400" dirty="0" err="1" smtClean="0"/>
              <a:t>Intubated</a:t>
            </a:r>
            <a:r>
              <a:rPr lang="en-US" sz="3400" dirty="0" smtClean="0"/>
              <a:t> patients who develop sudden clinical and laboratory findings highly consistent with PE, such as </a:t>
            </a:r>
            <a:r>
              <a:rPr lang="en-US" sz="3400" dirty="0" err="1" smtClean="0">
                <a:solidFill>
                  <a:srgbClr val="FF0000"/>
                </a:solidFill>
              </a:rPr>
              <a:t>desaturation</a:t>
            </a:r>
            <a:r>
              <a:rPr lang="en-US" sz="3400" dirty="0" smtClean="0">
                <a:solidFill>
                  <a:srgbClr val="FF0000"/>
                </a:solidFill>
              </a:rPr>
              <a:t>, tachycardia, increased CVP or PA wedge pressure, or evidence of right heart strain on echocardiogram, </a:t>
            </a:r>
            <a:r>
              <a:rPr lang="en-US" sz="3400" dirty="0" smtClean="0"/>
              <a:t>especially when CXR and/or markers of inflammation are stable or improving.</a:t>
            </a:r>
          </a:p>
          <a:p>
            <a:r>
              <a:rPr lang="en-US" sz="3400" dirty="0" smtClean="0"/>
              <a:t>Patients with physical findings consistent with thrombosis, such as superficial </a:t>
            </a:r>
            <a:r>
              <a:rPr lang="en-US" sz="3400" dirty="0" err="1" smtClean="0">
                <a:solidFill>
                  <a:srgbClr val="FF0000"/>
                </a:solidFill>
              </a:rPr>
              <a:t>thrombophlebitis</a:t>
            </a:r>
            <a:r>
              <a:rPr lang="en-US" sz="3400" dirty="0" smtClean="0">
                <a:solidFill>
                  <a:srgbClr val="FF0000"/>
                </a:solidFill>
              </a:rPr>
              <a:t>, peripheral ischemia or cyanosis, thrombosis of dialysis filters, tubing or catheters, or </a:t>
            </a:r>
            <a:r>
              <a:rPr lang="en-US" sz="3400" dirty="0" err="1" smtClean="0">
                <a:solidFill>
                  <a:srgbClr val="FF0000"/>
                </a:solidFill>
              </a:rPr>
              <a:t>retiform</a:t>
            </a:r>
            <a:r>
              <a:rPr lang="en-US" sz="3400" dirty="0" smtClean="0">
                <a:solidFill>
                  <a:srgbClr val="FF0000"/>
                </a:solidFill>
              </a:rPr>
              <a:t> </a:t>
            </a:r>
            <a:r>
              <a:rPr lang="en-US" sz="3400" dirty="0" err="1" smtClean="0">
                <a:solidFill>
                  <a:srgbClr val="FF0000"/>
                </a:solidFill>
              </a:rPr>
              <a:t>purpura</a:t>
            </a:r>
            <a:r>
              <a:rPr lang="en-US" sz="3400" dirty="0" smtClean="0">
                <a:solidFill>
                  <a:srgbClr val="FF0000"/>
                </a:solidFill>
              </a:rPr>
              <a:t> </a:t>
            </a:r>
            <a:r>
              <a:rPr lang="en-US" sz="3400" dirty="0" smtClean="0"/>
              <a:t>(branching lesions caused by thrombosis in the dermal and subcutaneous vasculature).</a:t>
            </a:r>
          </a:p>
          <a:p>
            <a:r>
              <a:rPr lang="en-US" sz="3400" dirty="0" smtClean="0"/>
              <a:t>Patients with </a:t>
            </a:r>
            <a:r>
              <a:rPr lang="en-US" sz="3400" dirty="0" smtClean="0">
                <a:solidFill>
                  <a:srgbClr val="FF0000"/>
                </a:solidFill>
              </a:rPr>
              <a:t>respiratory failure, particularly when D-</a:t>
            </a:r>
            <a:r>
              <a:rPr lang="en-US" sz="3400" dirty="0" err="1" smtClean="0">
                <a:solidFill>
                  <a:srgbClr val="FF0000"/>
                </a:solidFill>
              </a:rPr>
              <a:t>dimer</a:t>
            </a:r>
            <a:r>
              <a:rPr lang="en-US" sz="3400" dirty="0" smtClean="0">
                <a:solidFill>
                  <a:srgbClr val="FF0000"/>
                </a:solidFill>
              </a:rPr>
              <a:t> and/or fibrinogen levels are very high</a:t>
            </a:r>
            <a:r>
              <a:rPr lang="en-US" sz="3400" dirty="0" smtClean="0"/>
              <a:t>, in whom PE or </a:t>
            </a:r>
            <a:r>
              <a:rPr lang="en-US" sz="3400" dirty="0" err="1" smtClean="0"/>
              <a:t>microvascular</a:t>
            </a:r>
            <a:r>
              <a:rPr lang="en-US" sz="3400" dirty="0" smtClean="0"/>
              <a:t> thrombosis is highly suspected and other causes are not identified (e.g., ARDS, fluid overload).</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Overall thrombotic complication rate and management in COVID-19</a:t>
            </a:r>
            <a:br>
              <a:rPr lang="en-US" sz="2800" b="1" dirty="0" smtClean="0"/>
            </a:br>
            <a:endParaRPr lang="en-US" sz="2800" dirty="0"/>
          </a:p>
        </p:txBody>
      </p:sp>
      <p:sp>
        <p:nvSpPr>
          <p:cNvPr id="3" name="Content Placeholder 2"/>
          <p:cNvSpPr>
            <a:spLocks noGrp="1"/>
          </p:cNvSpPr>
          <p:nvPr>
            <p:ph idx="1"/>
          </p:nvPr>
        </p:nvSpPr>
        <p:spPr>
          <a:xfrm>
            <a:off x="609600" y="1302026"/>
            <a:ext cx="10972800" cy="4824143"/>
          </a:xfrm>
        </p:spPr>
        <p:txBody>
          <a:bodyPr>
            <a:normAutofit/>
          </a:bodyPr>
          <a:lstStyle/>
          <a:p>
            <a:pPr fontAlgn="base">
              <a:buNone/>
            </a:pPr>
            <a:r>
              <a:rPr lang="en-US" sz="2600" dirty="0" smtClean="0"/>
              <a:t>The overall thrombotic complication rate was </a:t>
            </a:r>
            <a:r>
              <a:rPr lang="en-US" sz="2600" dirty="0" smtClean="0">
                <a:solidFill>
                  <a:srgbClr val="FF0000"/>
                </a:solidFill>
              </a:rPr>
              <a:t>9.5% </a:t>
            </a:r>
            <a:r>
              <a:rPr lang="en-US" sz="2600" dirty="0" smtClean="0"/>
              <a:t>(95% CI, 6.8-12.8; 45 events in 38 patients), or 9.78 per 100 patient-weeks. This included a rate of </a:t>
            </a:r>
            <a:r>
              <a:rPr lang="en-US" sz="2600" dirty="0" smtClean="0">
                <a:solidFill>
                  <a:srgbClr val="FF0000"/>
                </a:solidFill>
              </a:rPr>
              <a:t>4.7% </a:t>
            </a:r>
            <a:r>
              <a:rPr lang="en-US" sz="2600" dirty="0" smtClean="0"/>
              <a:t>(95% CI, 2.4-8.0), or 5.22 per 100 patient-weeks, in </a:t>
            </a:r>
            <a:r>
              <a:rPr lang="en-US" sz="2600" dirty="0" smtClean="0">
                <a:solidFill>
                  <a:srgbClr val="FF0000"/>
                </a:solidFill>
              </a:rPr>
              <a:t>non critically ill patients </a:t>
            </a:r>
            <a:r>
              <a:rPr lang="en-US" sz="2600" dirty="0" smtClean="0"/>
              <a:t>and a rate of </a:t>
            </a:r>
            <a:r>
              <a:rPr lang="en-US" sz="2600" dirty="0" smtClean="0">
                <a:solidFill>
                  <a:srgbClr val="00B0F0"/>
                </a:solidFill>
              </a:rPr>
              <a:t>18.1%</a:t>
            </a:r>
            <a:r>
              <a:rPr lang="en-US" sz="2600" dirty="0" smtClean="0"/>
              <a:t> (95% CI, 12.1-25.3), or 14.29 per 100 patient-weeks, in </a:t>
            </a:r>
            <a:r>
              <a:rPr lang="en-US" sz="2600" dirty="0" smtClean="0">
                <a:solidFill>
                  <a:srgbClr val="00B0F0"/>
                </a:solidFill>
              </a:rPr>
              <a:t>critically ill patients</a:t>
            </a:r>
            <a:r>
              <a:rPr lang="en-US" sz="2600" dirty="0" smtClean="0"/>
              <a:t>. </a:t>
            </a:r>
          </a:p>
          <a:p>
            <a:pPr fontAlgn="base">
              <a:buNone/>
            </a:pPr>
            <a:r>
              <a:rPr lang="en-US" sz="2600" dirty="0" smtClean="0"/>
              <a:t>Forty-one patients (10%) were transitioned from prophylactic-dose to therapeutic-dose anticoagulation during admission to manage thrombotic complications and/or new-onset </a:t>
            </a:r>
            <a:r>
              <a:rPr lang="en-US" sz="2600" dirty="0" err="1" smtClean="0"/>
              <a:t>atrial</a:t>
            </a:r>
            <a:r>
              <a:rPr lang="en-US" sz="2600" dirty="0" smtClean="0"/>
              <a:t> fibrillation. </a:t>
            </a:r>
          </a:p>
          <a:p>
            <a:pPr fontAlgn="base">
              <a:buNone/>
            </a:pPr>
            <a:endParaRPr lang="en-US" sz="2600" dirty="0" smtClean="0"/>
          </a:p>
          <a:p>
            <a:pPr fontAlgn="base">
              <a:buNone/>
            </a:pPr>
            <a:r>
              <a:rPr lang="en-US" sz="1600" dirty="0" smtClean="0"/>
              <a:t>COVID-19 and coagulation: bleeding and thrombotic manifestations of SARS-CoV-2 infection; </a:t>
            </a:r>
            <a:r>
              <a:rPr lang="en-US" sz="1600" i="1" dirty="0" smtClean="0"/>
              <a:t>Blood</a:t>
            </a:r>
            <a:r>
              <a:rPr lang="en-US" sz="1600" dirty="0" smtClean="0"/>
              <a:t> (2020) 136 (4): 489–500.</a:t>
            </a:r>
          </a:p>
          <a:p>
            <a:pPr fontAlgn="base">
              <a:buNone/>
            </a:pPr>
            <a:endParaRPr lang="en-US" sz="2600" dirty="0" smtClean="0"/>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Bleeding events</a:t>
            </a:r>
            <a:br>
              <a:rPr lang="en-US" b="1" dirty="0" smtClean="0"/>
            </a:br>
            <a:endParaRPr lang="en-US" dirty="0"/>
          </a:p>
        </p:txBody>
      </p:sp>
      <p:sp>
        <p:nvSpPr>
          <p:cNvPr id="3" name="Content Placeholder 2"/>
          <p:cNvSpPr>
            <a:spLocks noGrp="1"/>
          </p:cNvSpPr>
          <p:nvPr>
            <p:ph idx="1"/>
          </p:nvPr>
        </p:nvSpPr>
        <p:spPr>
          <a:xfrm>
            <a:off x="609600" y="944217"/>
            <a:ext cx="10972800" cy="5181953"/>
          </a:xfrm>
        </p:spPr>
        <p:txBody>
          <a:bodyPr>
            <a:normAutofit fontScale="92500" lnSpcReduction="20000"/>
          </a:bodyPr>
          <a:lstStyle/>
          <a:p>
            <a:pPr fontAlgn="base">
              <a:buNone/>
            </a:pPr>
            <a:endParaRPr lang="en-US" b="1" dirty="0" smtClean="0"/>
          </a:p>
          <a:p>
            <a:pPr fontAlgn="base"/>
            <a:r>
              <a:rPr lang="en-US" dirty="0" smtClean="0"/>
              <a:t>The overall </a:t>
            </a:r>
            <a:r>
              <a:rPr lang="en-US" dirty="0" smtClean="0">
                <a:solidFill>
                  <a:srgbClr val="FF0000"/>
                </a:solidFill>
              </a:rPr>
              <a:t>bleeding rate was 4.8% </a:t>
            </a:r>
            <a:r>
              <a:rPr lang="en-US" dirty="0" smtClean="0"/>
              <a:t>(95% CI, 2.9-7.3; 21 bleeding events in 19 patients), </a:t>
            </a:r>
          </a:p>
          <a:p>
            <a:pPr fontAlgn="base">
              <a:buNone/>
            </a:pPr>
            <a:endParaRPr lang="en-US" dirty="0" smtClean="0"/>
          </a:p>
          <a:p>
            <a:pPr fontAlgn="base"/>
            <a:r>
              <a:rPr lang="en-US" dirty="0" smtClean="0"/>
              <a:t>This included a rate of </a:t>
            </a:r>
            <a:r>
              <a:rPr lang="en-US" dirty="0" smtClean="0">
                <a:solidFill>
                  <a:srgbClr val="FF0000"/>
                </a:solidFill>
              </a:rPr>
              <a:t>3.1% </a:t>
            </a:r>
            <a:r>
              <a:rPr lang="en-US" dirty="0" smtClean="0"/>
              <a:t>(95% CI, 1.4-6.1), or 3.49 per 100 patient-weeks, </a:t>
            </a:r>
            <a:r>
              <a:rPr lang="en-US" dirty="0" smtClean="0">
                <a:solidFill>
                  <a:srgbClr val="FF0000"/>
                </a:solidFill>
              </a:rPr>
              <a:t>in non critically ill patients </a:t>
            </a:r>
            <a:r>
              <a:rPr lang="en-US" dirty="0" smtClean="0"/>
              <a:t>and </a:t>
            </a:r>
            <a:r>
              <a:rPr lang="en-US" dirty="0" smtClean="0">
                <a:solidFill>
                  <a:srgbClr val="00B0F0"/>
                </a:solidFill>
              </a:rPr>
              <a:t>7.6%</a:t>
            </a:r>
            <a:r>
              <a:rPr lang="en-US" dirty="0" smtClean="0"/>
              <a:t> (95% CI, 3.9-13.3), or 5.63 per 100 patient-weeks, </a:t>
            </a:r>
            <a:r>
              <a:rPr lang="en-US" dirty="0" smtClean="0">
                <a:solidFill>
                  <a:srgbClr val="00B0F0"/>
                </a:solidFill>
              </a:rPr>
              <a:t>in critically ill patients. </a:t>
            </a:r>
            <a:r>
              <a:rPr lang="en-US" dirty="0" smtClean="0"/>
              <a:t>The major bleeding (WHO grade 3-4) rate was 2.3% (95% CI, 1.0-4.2), or 1.96 per 100 patient-weeks. </a:t>
            </a:r>
          </a:p>
          <a:p>
            <a:pPr fontAlgn="base"/>
            <a:endParaRPr lang="en-US" dirty="0" smtClean="0"/>
          </a:p>
          <a:p>
            <a:pPr fontAlgn="base">
              <a:buNone/>
            </a:pPr>
            <a:endParaRPr lang="en-US" dirty="0" smtClean="0"/>
          </a:p>
          <a:p>
            <a:pPr fontAlgn="base">
              <a:buNone/>
            </a:pPr>
            <a:r>
              <a:rPr lang="en-US" sz="1700" dirty="0" smtClean="0"/>
              <a:t>        COVID-19 and coagulation: bleeding and thrombotic manifestations of SARS-CoV-2 infection; </a:t>
            </a:r>
            <a:r>
              <a:rPr lang="en-US" sz="1700" i="1" dirty="0" smtClean="0"/>
              <a:t>Blood</a:t>
            </a:r>
            <a:r>
              <a:rPr lang="en-US" sz="1700" dirty="0" smtClean="0"/>
              <a:t> (2020) 136 (4): 489–500.</a:t>
            </a:r>
          </a:p>
          <a:p>
            <a:pPr fontAlgn="base">
              <a:buNone/>
            </a:pPr>
            <a:r>
              <a:rPr lang="en-US" sz="1700" dirty="0" smtClean="0"/>
              <a:t> </a:t>
            </a: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of clot formation</a:t>
            </a:r>
            <a:endParaRPr lang="en-US" dirty="0"/>
          </a:p>
        </p:txBody>
      </p:sp>
      <p:sp>
        <p:nvSpPr>
          <p:cNvPr id="3" name="Content Placeholder 2"/>
          <p:cNvSpPr>
            <a:spLocks noGrp="1"/>
          </p:cNvSpPr>
          <p:nvPr>
            <p:ph idx="1"/>
          </p:nvPr>
        </p:nvSpPr>
        <p:spPr/>
        <p:txBody>
          <a:bodyPr>
            <a:normAutofit fontScale="92500" lnSpcReduction="20000"/>
          </a:bodyPr>
          <a:lstStyle/>
          <a:p>
            <a:r>
              <a:rPr lang="en-US" sz="2600" b="1" dirty="0" smtClean="0"/>
              <a:t>Endothelial injury</a:t>
            </a:r>
            <a:r>
              <a:rPr lang="en-US" sz="2600" dirty="0" smtClean="0"/>
              <a:t> – There is evidence of direct invasion of endothelial cells by the severe acute respiratory syndrome </a:t>
            </a:r>
            <a:r>
              <a:rPr lang="en-US" sz="2600" dirty="0" err="1" smtClean="0"/>
              <a:t>coronavirus</a:t>
            </a:r>
            <a:r>
              <a:rPr lang="en-US" sz="2600" dirty="0" smtClean="0"/>
              <a:t> 2 (SARS-CoV-2) virus, potentially leading to cell injury. Some experts have postulated that endothelial injury plays a central role in the pathogenesis of acute respiratory distress syndrome and organ failure in patients with severe COVID-19. </a:t>
            </a:r>
          </a:p>
          <a:p>
            <a:r>
              <a:rPr lang="en-US" sz="2600" dirty="0" smtClean="0"/>
              <a:t>Other sources of endothelial injury include intravascular catheters and mediators of the acute systemic inflammatory response such as cytokines (</a:t>
            </a:r>
            <a:r>
              <a:rPr lang="en-US" sz="2600" dirty="0" err="1" smtClean="0"/>
              <a:t>eg</a:t>
            </a:r>
            <a:r>
              <a:rPr lang="en-US" sz="2600" dirty="0" smtClean="0"/>
              <a:t>, interleukin [IL]-6) and other acute phase reactants. The contribution of complement-mediated endothelial injury has been suggested.</a:t>
            </a:r>
          </a:p>
          <a:p>
            <a:pPr>
              <a:buNone/>
            </a:pPr>
            <a:endParaRPr lang="en-US" sz="2600" u="sng" dirty="0" smtClean="0"/>
          </a:p>
          <a:p>
            <a:r>
              <a:rPr lang="en-US" sz="1900" dirty="0" smtClean="0">
                <a:hlinkClick r:id="rId2"/>
              </a:rPr>
              <a:t> </a:t>
            </a:r>
            <a:r>
              <a:rPr lang="en-US" sz="1900" dirty="0" err="1" smtClean="0">
                <a:hlinkClick r:id="rId2"/>
              </a:rPr>
              <a:t>Teuwen</a:t>
            </a:r>
            <a:r>
              <a:rPr lang="en-US" sz="1900" dirty="0" smtClean="0">
                <a:hlinkClick r:id="rId2"/>
              </a:rPr>
              <a:t> LA, </a:t>
            </a:r>
            <a:r>
              <a:rPr lang="en-US" sz="1900" dirty="0" err="1" smtClean="0">
                <a:hlinkClick r:id="rId2"/>
              </a:rPr>
              <a:t>Geldhof</a:t>
            </a:r>
            <a:r>
              <a:rPr lang="en-US" sz="1900" dirty="0" smtClean="0">
                <a:hlinkClick r:id="rId2"/>
              </a:rPr>
              <a:t> V, </a:t>
            </a:r>
            <a:r>
              <a:rPr lang="en-US" sz="1900" dirty="0" err="1" smtClean="0">
                <a:hlinkClick r:id="rId2"/>
              </a:rPr>
              <a:t>Pasut</a:t>
            </a:r>
            <a:r>
              <a:rPr lang="en-US" sz="1900" dirty="0" smtClean="0">
                <a:hlinkClick r:id="rId2"/>
              </a:rPr>
              <a:t> A, </a:t>
            </a:r>
            <a:r>
              <a:rPr lang="en-US" sz="1900" dirty="0" err="1" smtClean="0">
                <a:hlinkClick r:id="rId2"/>
              </a:rPr>
              <a:t>Carmeliet</a:t>
            </a:r>
            <a:r>
              <a:rPr lang="en-US" sz="1900" dirty="0" smtClean="0">
                <a:hlinkClick r:id="rId2"/>
              </a:rPr>
              <a:t> P. COVID-19: the vasculature unleashed. Nat Rev </a:t>
            </a:r>
            <a:r>
              <a:rPr lang="en-US" sz="1900" dirty="0" err="1" smtClean="0">
                <a:hlinkClick r:id="rId2"/>
              </a:rPr>
              <a:t>Immunol</a:t>
            </a:r>
            <a:r>
              <a:rPr lang="en-US" sz="1900" dirty="0" smtClean="0">
                <a:hlinkClick r:id="rId2"/>
              </a:rPr>
              <a:t> 2020; 20:389.</a:t>
            </a:r>
            <a:endParaRPr lang="en-US" sz="1900" dirty="0" smtClean="0"/>
          </a:p>
          <a:p>
            <a:r>
              <a:rPr lang="en-US" sz="1900" dirty="0" err="1" smtClean="0">
                <a:hlinkClick r:id="rId3"/>
              </a:rPr>
              <a:t>Begbie</a:t>
            </a:r>
            <a:r>
              <a:rPr lang="en-US" sz="1900" dirty="0" smtClean="0">
                <a:hlinkClick r:id="rId3"/>
              </a:rPr>
              <a:t> M, </a:t>
            </a:r>
            <a:r>
              <a:rPr lang="en-US" sz="1900" dirty="0" err="1" smtClean="0">
                <a:hlinkClick r:id="rId3"/>
              </a:rPr>
              <a:t>Notley</a:t>
            </a:r>
            <a:r>
              <a:rPr lang="en-US" sz="1900" dirty="0" smtClean="0">
                <a:hlinkClick r:id="rId3"/>
              </a:rPr>
              <a:t> C, </a:t>
            </a:r>
            <a:r>
              <a:rPr lang="en-US" sz="1900" dirty="0" err="1" smtClean="0">
                <a:hlinkClick r:id="rId3"/>
              </a:rPr>
              <a:t>Tinlin</a:t>
            </a:r>
            <a:r>
              <a:rPr lang="en-US" sz="1900" dirty="0" smtClean="0">
                <a:hlinkClick r:id="rId3"/>
              </a:rPr>
              <a:t> S, et al. The Factor VIII acute phase response requires the participation of </a:t>
            </a:r>
            <a:r>
              <a:rPr lang="en-US" sz="1900" dirty="0" err="1" smtClean="0">
                <a:hlinkClick r:id="rId3"/>
              </a:rPr>
              <a:t>NFkappaB</a:t>
            </a:r>
            <a:r>
              <a:rPr lang="en-US" sz="1900" dirty="0" smtClean="0">
                <a:hlinkClick r:id="rId3"/>
              </a:rPr>
              <a:t> and C/EBP. </a:t>
            </a:r>
            <a:r>
              <a:rPr lang="en-US" sz="1900" dirty="0" err="1" smtClean="0">
                <a:hlinkClick r:id="rId3"/>
              </a:rPr>
              <a:t>Thromb</a:t>
            </a:r>
            <a:r>
              <a:rPr lang="en-US" sz="1900" dirty="0" smtClean="0">
                <a:hlinkClick r:id="rId3"/>
              </a:rPr>
              <a:t> </a:t>
            </a:r>
            <a:r>
              <a:rPr lang="en-US" sz="1900" dirty="0" err="1" smtClean="0">
                <a:hlinkClick r:id="rId3"/>
              </a:rPr>
              <a:t>Haemost</a:t>
            </a:r>
            <a:r>
              <a:rPr lang="en-US" sz="1900" dirty="0" smtClean="0">
                <a:hlinkClick r:id="rId3"/>
              </a:rPr>
              <a:t> 2000; 84:216.</a:t>
            </a:r>
            <a:endParaRPr lang="en-US" sz="1900" dirty="0" smtClean="0"/>
          </a:p>
          <a:p>
            <a:endParaRPr lang="en-US" sz="2600" dirty="0" smtClean="0"/>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of clot formation</a:t>
            </a:r>
            <a:endParaRPr lang="en-US" dirty="0"/>
          </a:p>
        </p:txBody>
      </p:sp>
      <p:sp>
        <p:nvSpPr>
          <p:cNvPr id="3" name="Content Placeholder 2"/>
          <p:cNvSpPr>
            <a:spLocks noGrp="1"/>
          </p:cNvSpPr>
          <p:nvPr>
            <p:ph idx="1"/>
          </p:nvPr>
        </p:nvSpPr>
        <p:spPr>
          <a:xfrm>
            <a:off x="609600" y="1600206"/>
            <a:ext cx="10972800" cy="5257794"/>
          </a:xfrm>
        </p:spPr>
        <p:txBody>
          <a:bodyPr>
            <a:normAutofit lnSpcReduction="10000"/>
          </a:bodyPr>
          <a:lstStyle/>
          <a:p>
            <a:r>
              <a:rPr lang="en-US" sz="2400" b="1" dirty="0" smtClean="0"/>
              <a:t>Stasis</a:t>
            </a:r>
            <a:r>
              <a:rPr lang="en-US" sz="2400" dirty="0" smtClean="0"/>
              <a:t> – Immobilization can cause stasis of blood flow in all hospitalized and critically ill patients, regardless of whether they have COVID-19.</a:t>
            </a:r>
          </a:p>
          <a:p>
            <a:r>
              <a:rPr lang="en-US" sz="2400" b="1" dirty="0" err="1" smtClean="0"/>
              <a:t>Hypercoagulable</a:t>
            </a:r>
            <a:r>
              <a:rPr lang="en-US" sz="2400" b="1" dirty="0" smtClean="0"/>
              <a:t> state</a:t>
            </a:r>
            <a:r>
              <a:rPr lang="en-US" sz="2400" dirty="0" smtClean="0"/>
              <a:t> – A number of changes in circulating </a:t>
            </a:r>
            <a:r>
              <a:rPr lang="en-US" sz="2400" dirty="0" err="1" smtClean="0"/>
              <a:t>prothrombotic</a:t>
            </a:r>
            <a:r>
              <a:rPr lang="en-US" sz="2400" dirty="0" smtClean="0"/>
              <a:t> factors have been reported or proposed in patients with severe COVID-19 .</a:t>
            </a:r>
          </a:p>
          <a:p>
            <a:pPr>
              <a:buNone/>
            </a:pPr>
            <a:r>
              <a:rPr lang="en-US" sz="2400" dirty="0" smtClean="0"/>
              <a:t>                     Elevated factor VIII</a:t>
            </a:r>
          </a:p>
          <a:p>
            <a:pPr>
              <a:buNone/>
            </a:pPr>
            <a:r>
              <a:rPr lang="en-US" sz="2400" dirty="0" smtClean="0"/>
              <a:t>                     Elevated fibrinogen</a:t>
            </a:r>
          </a:p>
          <a:p>
            <a:pPr>
              <a:buNone/>
            </a:pPr>
            <a:r>
              <a:rPr lang="en-US" sz="2400" dirty="0" smtClean="0"/>
              <a:t>                     Circulating </a:t>
            </a:r>
            <a:r>
              <a:rPr lang="en-US" sz="2400" dirty="0" err="1" smtClean="0"/>
              <a:t>prothrombotic</a:t>
            </a:r>
            <a:r>
              <a:rPr lang="en-US" sz="2400" dirty="0" smtClean="0"/>
              <a:t> </a:t>
            </a:r>
            <a:r>
              <a:rPr lang="en-US" sz="2400" dirty="0" err="1" smtClean="0"/>
              <a:t>microparticles</a:t>
            </a:r>
            <a:endParaRPr lang="en-US" sz="2400" dirty="0" smtClean="0"/>
          </a:p>
          <a:p>
            <a:pPr>
              <a:buNone/>
            </a:pPr>
            <a:r>
              <a:rPr lang="en-US" sz="2400" dirty="0" smtClean="0"/>
              <a:t>                     </a:t>
            </a:r>
            <a:r>
              <a:rPr lang="en-US" sz="2400" dirty="0" err="1" smtClean="0"/>
              <a:t>Neutrophil</a:t>
            </a:r>
            <a:r>
              <a:rPr lang="en-US" sz="2400" dirty="0" smtClean="0"/>
              <a:t> extracellular traps (NETs)</a:t>
            </a:r>
          </a:p>
          <a:p>
            <a:pPr>
              <a:buNone/>
            </a:pPr>
            <a:r>
              <a:rPr lang="en-US" sz="2000" dirty="0" smtClean="0"/>
              <a:t>                         </a:t>
            </a:r>
            <a:r>
              <a:rPr lang="en-US" sz="2600" dirty="0" err="1" smtClean="0"/>
              <a:t>Hyperviscosity</a:t>
            </a:r>
            <a:endParaRPr lang="en-US" sz="2600" dirty="0" smtClean="0"/>
          </a:p>
          <a:p>
            <a:pPr>
              <a:buNone/>
            </a:pPr>
            <a:endParaRPr lang="en-US" sz="2600" dirty="0" smtClean="0"/>
          </a:p>
          <a:p>
            <a:r>
              <a:rPr lang="en-US" sz="1500" u="sng" dirty="0" err="1" smtClean="0">
                <a:hlinkClick r:id="rId2"/>
              </a:rPr>
              <a:t>Panigada</a:t>
            </a:r>
            <a:r>
              <a:rPr lang="en-US" sz="1500" u="sng" dirty="0" smtClean="0">
                <a:hlinkClick r:id="rId2"/>
              </a:rPr>
              <a:t> M, </a:t>
            </a:r>
            <a:r>
              <a:rPr lang="en-US" sz="1500" u="sng" dirty="0" err="1" smtClean="0">
                <a:hlinkClick r:id="rId2"/>
              </a:rPr>
              <a:t>Bottino</a:t>
            </a:r>
            <a:r>
              <a:rPr lang="en-US" sz="1500" u="sng" dirty="0" smtClean="0">
                <a:hlinkClick r:id="rId2"/>
              </a:rPr>
              <a:t> N, Tagliabue P, et al. </a:t>
            </a:r>
            <a:r>
              <a:rPr lang="en-US" sz="1500" u="sng" dirty="0" err="1" smtClean="0">
                <a:hlinkClick r:id="rId2"/>
              </a:rPr>
              <a:t>Hypercoagulability</a:t>
            </a:r>
            <a:r>
              <a:rPr lang="en-US" sz="1500" u="sng" dirty="0" smtClean="0">
                <a:hlinkClick r:id="rId2"/>
              </a:rPr>
              <a:t> of COVID-19 patients in intensive care unit: A report of </a:t>
            </a:r>
            <a:r>
              <a:rPr lang="en-US" sz="1500" u="sng" dirty="0" err="1" smtClean="0">
                <a:hlinkClick r:id="rId2"/>
              </a:rPr>
              <a:t>thromboelastography</a:t>
            </a:r>
            <a:r>
              <a:rPr lang="en-US" sz="1500" u="sng" dirty="0" smtClean="0">
                <a:hlinkClick r:id="rId2"/>
              </a:rPr>
              <a:t> findings and other parameters of </a:t>
            </a:r>
            <a:r>
              <a:rPr lang="en-US" sz="1500" u="sng" dirty="0" err="1" smtClean="0">
                <a:hlinkClick r:id="rId2"/>
              </a:rPr>
              <a:t>hemostasis</a:t>
            </a:r>
            <a:r>
              <a:rPr lang="en-US" sz="1500" u="sng" dirty="0" smtClean="0">
                <a:hlinkClick r:id="rId2"/>
              </a:rPr>
              <a:t>. J </a:t>
            </a:r>
            <a:r>
              <a:rPr lang="en-US" sz="1500" u="sng" dirty="0" err="1" smtClean="0">
                <a:hlinkClick r:id="rId2"/>
              </a:rPr>
              <a:t>Thromb</a:t>
            </a:r>
            <a:r>
              <a:rPr lang="en-US" sz="1500" u="sng" dirty="0" smtClean="0">
                <a:hlinkClick r:id="rId2"/>
              </a:rPr>
              <a:t> </a:t>
            </a:r>
            <a:r>
              <a:rPr lang="en-US" sz="1500" u="sng" dirty="0" err="1" smtClean="0">
                <a:hlinkClick r:id="rId2"/>
              </a:rPr>
              <a:t>Haemost</a:t>
            </a:r>
            <a:r>
              <a:rPr lang="en-US" sz="1500" u="sng" dirty="0" smtClean="0">
                <a:hlinkClick r:id="rId2"/>
              </a:rPr>
              <a:t> 2020; 18:1738.</a:t>
            </a:r>
            <a:endParaRPr lang="en-US" sz="1500" dirty="0" smtClean="0"/>
          </a:p>
          <a:p>
            <a:r>
              <a:rPr lang="en-US" sz="1500" u="sng" dirty="0" err="1" smtClean="0">
                <a:hlinkClick r:id="rId3"/>
              </a:rPr>
              <a:t>Ranucci</a:t>
            </a:r>
            <a:r>
              <a:rPr lang="en-US" sz="1500" u="sng" dirty="0" smtClean="0">
                <a:hlinkClick r:id="rId3"/>
              </a:rPr>
              <a:t> M, </a:t>
            </a:r>
            <a:r>
              <a:rPr lang="en-US" sz="1500" u="sng" dirty="0" err="1" smtClean="0">
                <a:hlinkClick r:id="rId3"/>
              </a:rPr>
              <a:t>Ballotta</a:t>
            </a:r>
            <a:r>
              <a:rPr lang="en-US" sz="1500" u="sng" dirty="0" smtClean="0">
                <a:hlinkClick r:id="rId3"/>
              </a:rPr>
              <a:t> A, Di </a:t>
            </a:r>
            <a:r>
              <a:rPr lang="en-US" sz="1500" u="sng" dirty="0" err="1" smtClean="0">
                <a:hlinkClick r:id="rId3"/>
              </a:rPr>
              <a:t>Dedda</a:t>
            </a:r>
            <a:r>
              <a:rPr lang="en-US" sz="1500" u="sng" dirty="0" smtClean="0">
                <a:hlinkClick r:id="rId3"/>
              </a:rPr>
              <a:t> U, et al. The </a:t>
            </a:r>
            <a:r>
              <a:rPr lang="en-US" sz="1500" u="sng" dirty="0" err="1" smtClean="0">
                <a:hlinkClick r:id="rId3"/>
              </a:rPr>
              <a:t>procoagulant</a:t>
            </a:r>
            <a:r>
              <a:rPr lang="en-US" sz="1500" u="sng" dirty="0" smtClean="0">
                <a:hlinkClick r:id="rId3"/>
              </a:rPr>
              <a:t> pattern of patients with COVID-19 acute respiratory distress syndrome. J </a:t>
            </a:r>
            <a:r>
              <a:rPr lang="en-US" sz="1500" u="sng" dirty="0" err="1" smtClean="0">
                <a:hlinkClick r:id="rId3"/>
              </a:rPr>
              <a:t>Thromb</a:t>
            </a:r>
            <a:r>
              <a:rPr lang="en-US" sz="1500" u="sng" dirty="0" smtClean="0">
                <a:hlinkClick r:id="rId3"/>
              </a:rPr>
              <a:t> </a:t>
            </a:r>
            <a:r>
              <a:rPr lang="en-US" sz="1500" u="sng" dirty="0" err="1" smtClean="0">
                <a:hlinkClick r:id="rId3"/>
              </a:rPr>
              <a:t>Haemost</a:t>
            </a:r>
            <a:r>
              <a:rPr lang="en-US" sz="1500" u="sng" dirty="0" smtClean="0">
                <a:hlinkClick r:id="rId3"/>
              </a:rPr>
              <a:t> 2020; 18:1747.</a:t>
            </a:r>
            <a:endParaRPr lang="en-US" sz="1500" dirty="0" smtClean="0"/>
          </a:p>
          <a:p>
            <a:endParaRPr lang="en-US" sz="2600" dirty="0" smtClean="0"/>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HCW/</a:t>
            </a:r>
            <a:r>
              <a:rPr lang="en-US" b="1" dirty="0" err="1" smtClean="0"/>
              <a:t>Frontliners</a:t>
            </a:r>
            <a:endParaRPr lang="en-US" b="1" dirty="0"/>
          </a:p>
        </p:txBody>
      </p:sp>
      <p:sp>
        <p:nvSpPr>
          <p:cNvPr id="3" name="Content Placeholder 2"/>
          <p:cNvSpPr>
            <a:spLocks noGrp="1"/>
          </p:cNvSpPr>
          <p:nvPr>
            <p:ph idx="1"/>
          </p:nvPr>
        </p:nvSpPr>
        <p:spPr/>
        <p:txBody>
          <a:bodyPr/>
          <a:lstStyle/>
          <a:p>
            <a:r>
              <a:rPr lang="en-US" dirty="0" smtClean="0"/>
              <a:t>Duty roster of Physicians issue</a:t>
            </a:r>
          </a:p>
          <a:p>
            <a:r>
              <a:rPr lang="en-US" dirty="0" smtClean="0"/>
              <a:t>Quarantine issue</a:t>
            </a:r>
          </a:p>
          <a:p>
            <a:r>
              <a:rPr lang="en-US" dirty="0" smtClean="0"/>
              <a:t>Accommodation</a:t>
            </a:r>
          </a:p>
          <a:p>
            <a:r>
              <a:rPr lang="en-US" dirty="0" smtClean="0"/>
              <a:t>Food</a:t>
            </a:r>
          </a:p>
          <a:p>
            <a:r>
              <a:rPr lang="en-US" dirty="0" smtClean="0"/>
              <a:t>Transport</a:t>
            </a:r>
          </a:p>
          <a:p>
            <a:r>
              <a:rPr lang="en-US" dirty="0" smtClean="0"/>
              <a:t>It is not luxury</a:t>
            </a:r>
          </a:p>
          <a:p>
            <a:r>
              <a:rPr lang="en-US" dirty="0" smtClean="0"/>
              <a:t>How scientific the authority is ?</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Role of Professional bodies</a:t>
            </a:r>
            <a:endParaRPr lang="en-US" b="1" dirty="0"/>
          </a:p>
        </p:txBody>
      </p:sp>
      <p:sp>
        <p:nvSpPr>
          <p:cNvPr id="3" name="Content Placeholder 2"/>
          <p:cNvSpPr>
            <a:spLocks noGrp="1"/>
          </p:cNvSpPr>
          <p:nvPr>
            <p:ph idx="1"/>
          </p:nvPr>
        </p:nvSpPr>
        <p:spPr/>
        <p:txBody>
          <a:bodyPr/>
          <a:lstStyle/>
          <a:p>
            <a:r>
              <a:rPr lang="en-US" dirty="0" smtClean="0"/>
              <a:t>BMA</a:t>
            </a:r>
          </a:p>
          <a:p>
            <a:r>
              <a:rPr lang="en-US" dirty="0" err="1" smtClean="0"/>
              <a:t>Swachip</a:t>
            </a:r>
            <a:endParaRPr lang="en-US" dirty="0" smtClean="0"/>
          </a:p>
          <a:p>
            <a:r>
              <a:rPr lang="en-US" dirty="0" smtClean="0"/>
              <a:t>BSM</a:t>
            </a:r>
          </a:p>
          <a:p>
            <a:r>
              <a:rPr lang="en-US" dirty="0" smtClean="0"/>
              <a:t>Health forum</a:t>
            </a:r>
          </a:p>
          <a:p>
            <a:r>
              <a:rPr lang="en-US" dirty="0" smtClean="0"/>
              <a:t>Journalists</a:t>
            </a:r>
          </a:p>
          <a:p>
            <a:r>
              <a:rPr lang="en-US" dirty="0" smtClean="0"/>
              <a:t>Media</a:t>
            </a:r>
          </a:p>
          <a:p>
            <a:r>
              <a:rPr lang="en-US" dirty="0" smtClean="0">
                <a:solidFill>
                  <a:srgbClr val="FF0000"/>
                </a:solidFill>
              </a:rPr>
              <a:t>NTAC</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EB7F4A-F203-485B-BCD5-3360D30B8FDA}"/>
              </a:ext>
            </a:extLst>
          </p:cNvPr>
          <p:cNvSpPr>
            <a:spLocks noGrp="1"/>
          </p:cNvSpPr>
          <p:nvPr>
            <p:ph type="title"/>
          </p:nvPr>
        </p:nvSpPr>
        <p:spPr/>
        <p:txBody>
          <a:bodyPr/>
          <a:lstStyle/>
          <a:p>
            <a:r>
              <a:rPr lang="en-US" b="1" dirty="0"/>
              <a:t>Introduction</a:t>
            </a:r>
          </a:p>
        </p:txBody>
      </p:sp>
      <p:sp>
        <p:nvSpPr>
          <p:cNvPr id="3" name="Content Placeholder 2">
            <a:extLst>
              <a:ext uri="{FF2B5EF4-FFF2-40B4-BE49-F238E27FC236}">
                <a16:creationId xmlns="" xmlns:a16="http://schemas.microsoft.com/office/drawing/2014/main" id="{6C136082-65D5-48F7-9771-A7E24D918EBC}"/>
              </a:ext>
            </a:extLst>
          </p:cNvPr>
          <p:cNvSpPr>
            <a:spLocks noGrp="1"/>
          </p:cNvSpPr>
          <p:nvPr>
            <p:ph idx="1"/>
          </p:nvPr>
        </p:nvSpPr>
        <p:spPr/>
        <p:txBody>
          <a:bodyPr/>
          <a:lstStyle/>
          <a:p>
            <a:r>
              <a:rPr lang="en-US" dirty="0"/>
              <a:t>During any pandemic, new </a:t>
            </a:r>
            <a:r>
              <a:rPr lang="en-US" dirty="0" smtClean="0"/>
              <a:t>information circulate (</a:t>
            </a:r>
            <a:r>
              <a:rPr lang="en-US" b="1" dirty="0" err="1" smtClean="0">
                <a:solidFill>
                  <a:srgbClr val="FF0000"/>
                </a:solidFill>
              </a:rPr>
              <a:t>Infodemic</a:t>
            </a:r>
            <a:r>
              <a:rPr lang="en-US" dirty="0" smtClean="0"/>
              <a:t>).</a:t>
            </a:r>
            <a:endParaRPr lang="en-US" dirty="0"/>
          </a:p>
          <a:p>
            <a:r>
              <a:rPr lang="en-US" dirty="0"/>
              <a:t>While many of these new </a:t>
            </a:r>
            <a:r>
              <a:rPr lang="en-US" dirty="0" smtClean="0"/>
              <a:t>information </a:t>
            </a:r>
            <a:r>
              <a:rPr lang="en-US" dirty="0"/>
              <a:t>are </a:t>
            </a:r>
            <a:r>
              <a:rPr lang="en-US" dirty="0">
                <a:solidFill>
                  <a:srgbClr val="FF0000"/>
                </a:solidFill>
              </a:rPr>
              <a:t>facts</a:t>
            </a:r>
            <a:r>
              <a:rPr lang="en-US" dirty="0"/>
              <a:t>, some are </a:t>
            </a:r>
            <a:r>
              <a:rPr lang="en-US" dirty="0">
                <a:solidFill>
                  <a:srgbClr val="FF0000"/>
                </a:solidFill>
              </a:rPr>
              <a:t>far from </a:t>
            </a:r>
            <a:r>
              <a:rPr lang="en-US" dirty="0"/>
              <a:t>it.</a:t>
            </a:r>
          </a:p>
          <a:p>
            <a:r>
              <a:rPr lang="en-US" dirty="0"/>
              <a:t>Especially in this age of technology and internet, correct </a:t>
            </a:r>
            <a:r>
              <a:rPr lang="en-US" dirty="0" smtClean="0"/>
              <a:t>information </a:t>
            </a:r>
            <a:r>
              <a:rPr lang="en-US" dirty="0"/>
              <a:t>along with </a:t>
            </a:r>
            <a:r>
              <a:rPr lang="en-US" dirty="0" smtClean="0">
                <a:solidFill>
                  <a:srgbClr val="FF0000"/>
                </a:solidFill>
              </a:rPr>
              <a:t>rumors</a:t>
            </a:r>
            <a:r>
              <a:rPr lang="en-US" dirty="0" smtClean="0"/>
              <a:t> </a:t>
            </a:r>
            <a:r>
              <a:rPr lang="en-US" dirty="0"/>
              <a:t>can spread like wildfire in the blink of an eye.</a:t>
            </a:r>
          </a:p>
          <a:p>
            <a:r>
              <a:rPr lang="en-US" dirty="0"/>
              <a:t>This presents as one of the challenges in the successful handling of the latest pandemic, the Covid-19.</a:t>
            </a:r>
          </a:p>
          <a:p>
            <a:endParaRPr lang="en-US" dirty="0"/>
          </a:p>
        </p:txBody>
      </p:sp>
    </p:spTree>
    <p:extLst>
      <p:ext uri="{BB962C8B-B14F-4D97-AF65-F5344CB8AC3E}">
        <p14:creationId xmlns="" xmlns:p14="http://schemas.microsoft.com/office/powerpoint/2010/main" val="2072761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lstStyle/>
          <a:p>
            <a:r>
              <a:rPr lang="en-US" dirty="0" smtClean="0"/>
              <a:t>RT-PCR = Positive – Persistent/True/False</a:t>
            </a:r>
          </a:p>
          <a:p>
            <a:pPr>
              <a:buNone/>
            </a:pPr>
            <a:r>
              <a:rPr lang="en-US" dirty="0" smtClean="0"/>
              <a:t>                     Negative – True/False</a:t>
            </a:r>
          </a:p>
          <a:p>
            <a:r>
              <a:rPr lang="en-US" dirty="0" smtClean="0"/>
              <a:t>Rapid Antigen Test: WHO yet do not give clearance for this test</a:t>
            </a:r>
          </a:p>
          <a:p>
            <a:endParaRPr lang="en-US" dirty="0" smtClean="0"/>
          </a:p>
          <a:p>
            <a:r>
              <a:rPr lang="en-US" dirty="0" smtClean="0"/>
              <a:t>Antibody Test : </a:t>
            </a:r>
            <a:r>
              <a:rPr lang="en-US" dirty="0" smtClean="0">
                <a:solidFill>
                  <a:srgbClr val="FF0000"/>
                </a:solidFill>
              </a:rPr>
              <a:t>COVID-19 antibodies can disappear after 2-3 months of Infection,</a:t>
            </a:r>
            <a:r>
              <a:rPr lang="en-US" dirty="0" smtClean="0"/>
              <a:t> </a:t>
            </a:r>
            <a:r>
              <a:rPr lang="en-US" sz="2000" i="1" dirty="0" smtClean="0"/>
              <a:t>Ralph Elis;WebMD,19 June, 2020  </a:t>
            </a:r>
            <a:r>
              <a:rPr lang="en-US" dirty="0" smtClean="0"/>
              <a:t>                </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COVID Syndrome</a:t>
            </a:r>
            <a:endParaRPr lang="en-US" dirty="0"/>
          </a:p>
        </p:txBody>
      </p:sp>
      <p:sp>
        <p:nvSpPr>
          <p:cNvPr id="3" name="Content Placeholder 2"/>
          <p:cNvSpPr>
            <a:spLocks noGrp="1"/>
          </p:cNvSpPr>
          <p:nvPr>
            <p:ph idx="1"/>
          </p:nvPr>
        </p:nvSpPr>
        <p:spPr/>
        <p:txBody>
          <a:bodyPr/>
          <a:lstStyle/>
          <a:p>
            <a:r>
              <a:rPr lang="en-US" dirty="0" smtClean="0"/>
              <a:t>Rehabilitation</a:t>
            </a:r>
          </a:p>
          <a:p>
            <a:r>
              <a:rPr lang="en-US" dirty="0" smtClean="0"/>
              <a:t>Management</a:t>
            </a:r>
          </a:p>
          <a:p>
            <a:pPr>
              <a:buNone/>
            </a:pPr>
            <a:r>
              <a:rPr lang="en-US" dirty="0" smtClean="0"/>
              <a:t>       - Follow up</a:t>
            </a:r>
          </a:p>
          <a:p>
            <a:pPr>
              <a:buNone/>
            </a:pPr>
            <a:r>
              <a:rPr lang="en-US" dirty="0" smtClean="0"/>
              <a:t>       - New Normal life</a:t>
            </a:r>
          </a:p>
          <a:p>
            <a:pPr>
              <a:buNone/>
            </a:pPr>
            <a:r>
              <a:rPr lang="en-US" dirty="0" smtClean="0"/>
              <a:t>       - Drugs</a:t>
            </a:r>
          </a:p>
          <a:p>
            <a:pPr>
              <a:buNone/>
            </a:pPr>
            <a:r>
              <a:rPr lang="en-US" dirty="0" smtClean="0"/>
              <a:t>       - Psychiatric intervention</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Vaccine</a:t>
            </a: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b="1" dirty="0" smtClean="0"/>
              <a:t>   172 countries and multiple candidate vaccines engaged in COVID-19 vaccine Global Access Facility  -  WHO</a:t>
            </a:r>
          </a:p>
          <a:p>
            <a:pPr lvl="0"/>
            <a:endParaRPr lang="en-US" sz="2600" b="1" dirty="0" smtClean="0">
              <a:latin typeface="Calibri" pitchFamily="34" charset="0"/>
            </a:endParaRPr>
          </a:p>
          <a:p>
            <a:pPr lvl="0"/>
            <a:r>
              <a:rPr lang="en-US" sz="2600" b="1" dirty="0" smtClean="0">
                <a:latin typeface="Calibri" pitchFamily="34" charset="0"/>
              </a:rPr>
              <a:t>Nine CEPI-supported candidate vaccines are part of the COVAX initiative, with a further nine candidates under evaluation, and procurement conversations on-going with additional producers not currently receiving research and development (R&amp;D) funding through COVAX – giving COVAX the largest and most diverse COVID-19 vaccine portfolio in the world</a:t>
            </a:r>
            <a:endParaRPr lang="en-US" sz="2600" dirty="0" smtClean="0">
              <a:latin typeface="Calibri" pitchFamily="34" charset="0"/>
            </a:endParaRPr>
          </a:p>
          <a:p>
            <a:pPr lvl="0"/>
            <a:r>
              <a:rPr lang="en-US" sz="2600" b="1" dirty="0" smtClean="0">
                <a:latin typeface="Calibri" pitchFamily="34" charset="0"/>
              </a:rPr>
              <a:t>80 potentially self-financing countries have submitted non-binding expressions of interest to the </a:t>
            </a:r>
            <a:r>
              <a:rPr lang="en-US" sz="2600" b="1" dirty="0" err="1" smtClean="0">
                <a:latin typeface="Calibri" pitchFamily="34" charset="0"/>
              </a:rPr>
              <a:t>Gavi</a:t>
            </a:r>
            <a:r>
              <a:rPr lang="en-US" sz="2600" b="1" dirty="0" smtClean="0">
                <a:latin typeface="Calibri" pitchFamily="34" charset="0"/>
              </a:rPr>
              <a:t>-coordinated COVAX Facility, joining 92 low- and middle-income economies that are eligible to be supported by the COVAX Advance Market Commitment (AMC)</a:t>
            </a:r>
            <a:endParaRPr lang="en-US" sz="2600" dirty="0" smtClean="0">
              <a:latin typeface="Calibri" pitchFamily="34" charset="0"/>
            </a:endParaRPr>
          </a:p>
          <a:p>
            <a:pPr lvl="0"/>
            <a:r>
              <a:rPr lang="en-US" sz="2600" b="1" dirty="0" smtClean="0">
                <a:latin typeface="Calibri" pitchFamily="34" charset="0"/>
              </a:rPr>
              <a:t>Goal of bringing the pandemic under control via equitable access to COVID-19 vaccines needs urgent, </a:t>
            </a:r>
            <a:r>
              <a:rPr lang="en-US" sz="2600" b="1" dirty="0" err="1" smtClean="0">
                <a:latin typeface="Calibri" pitchFamily="34" charset="0"/>
              </a:rPr>
              <a:t>broadscale</a:t>
            </a:r>
            <a:r>
              <a:rPr lang="en-US" sz="2600" b="1" dirty="0" smtClean="0">
                <a:latin typeface="Calibri" pitchFamily="34" charset="0"/>
              </a:rPr>
              <a:t> commitment and investment from countries</a:t>
            </a:r>
            <a:endParaRPr lang="en-US" sz="2600" dirty="0" smtClean="0">
              <a:latin typeface="Calibri" pitchFamily="34" charset="0"/>
            </a:endParaRPr>
          </a:p>
          <a:p>
            <a:pPr>
              <a:buNone/>
            </a:pPr>
            <a:endParaRPr lang="en-US" sz="2800" dirty="0" smtClean="0"/>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are ?</a:t>
            </a:r>
            <a:endParaRPr lang="en-US" dirty="0"/>
          </a:p>
        </p:txBody>
      </p:sp>
      <p:pic>
        <p:nvPicPr>
          <p:cNvPr id="4" name="Content Placeholder 3" descr="A screenshot of a computer&#10;&#10;Description automatically generated">
            <a:extLst>
              <a:ext uri="{FF2B5EF4-FFF2-40B4-BE49-F238E27FC236}">
                <a16:creationId xmlns:a16="http://schemas.microsoft.com/office/drawing/2014/main" xmlns="" id="{CE010C73-4E2C-4AF7-AE97-7AC582B28F73}"/>
              </a:ext>
            </a:extLst>
          </p:cNvPr>
          <p:cNvPicPr>
            <a:picLocks noGrp="1" noChangeAspect="1"/>
          </p:cNvPicPr>
          <p:nvPr>
            <p:ph idx="1"/>
          </p:nvPr>
        </p:nvPicPr>
        <p:blipFill rotWithShape="1">
          <a:blip r:embed="rId2"/>
          <a:srcRect l="28672" t="53890" r="29765" b="24166"/>
          <a:stretch/>
        </p:blipFill>
        <p:spPr>
          <a:xfrm>
            <a:off x="219075" y="1771650"/>
            <a:ext cx="11306175" cy="3220221"/>
          </a:xfrm>
          <a:prstGeom prst="rect">
            <a:avLst/>
          </a:prstGeom>
        </p:spPr>
      </p:pic>
      <p:sp>
        <p:nvSpPr>
          <p:cNvPr id="5" name="Rectangle 4"/>
          <p:cNvSpPr/>
          <p:nvPr/>
        </p:nvSpPr>
        <p:spPr>
          <a:xfrm>
            <a:off x="7943850" y="5819774"/>
            <a:ext cx="3495675" cy="369332"/>
          </a:xfrm>
          <a:prstGeom prst="rect">
            <a:avLst/>
          </a:prstGeom>
        </p:spPr>
        <p:txBody>
          <a:bodyPr wrap="square">
            <a:spAutoFit/>
          </a:bodyPr>
          <a:lstStyle/>
          <a:p>
            <a:r>
              <a:rPr lang="en-US" dirty="0" smtClean="0"/>
              <a:t>The New York Times/August, 2020</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18CE250B-134E-4E1F-AD20-B86C00BAA763}"/>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52625" y="0"/>
            <a:ext cx="7867650" cy="6858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PNG\Capture.PNG 2.PNG"/>
          <p:cNvPicPr>
            <a:picLocks noGrp="1" noChangeAspect="1" noChangeArrowheads="1"/>
          </p:cNvPicPr>
          <p:nvPr>
            <p:ph idx="1"/>
          </p:nvPr>
        </p:nvPicPr>
        <p:blipFill>
          <a:blip r:embed="rId2"/>
          <a:srcRect/>
          <a:stretch>
            <a:fillRect/>
          </a:stretch>
        </p:blipFill>
        <p:spPr bwMode="auto">
          <a:xfrm>
            <a:off x="1769164" y="0"/>
            <a:ext cx="8428383"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 collaboration between Serum Institute of India (SII), </a:t>
            </a:r>
            <a:r>
              <a:rPr lang="en-US" dirty="0" err="1" smtClean="0"/>
              <a:t>Gavi</a:t>
            </a:r>
            <a:r>
              <a:rPr lang="en-US" dirty="0" smtClean="0"/>
              <a:t> and the Bill &amp; Melinda Gates Foundation </a:t>
            </a:r>
            <a:r>
              <a:rPr lang="en-US" u="sng" dirty="0" smtClean="0">
                <a:hlinkClick r:id="rId2"/>
              </a:rPr>
              <a:t>announced earlier this month</a:t>
            </a:r>
            <a:r>
              <a:rPr lang="en-US" dirty="0" smtClean="0"/>
              <a:t> will ensure up to 100 million doses of AstraZeneca or </a:t>
            </a:r>
            <a:r>
              <a:rPr lang="en-US" dirty="0" err="1" smtClean="0"/>
              <a:t>Novavax’s</a:t>
            </a:r>
            <a:r>
              <a:rPr lang="en-US" dirty="0" smtClean="0"/>
              <a:t> candidate vaccines, if successful, will be available to low- and middle-income economies through the COVAX Facility at just US$ 3 per dose</a:t>
            </a: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GAVI/COVAX/AMC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In July the </a:t>
            </a:r>
            <a:r>
              <a:rPr lang="en-US" dirty="0" err="1" smtClean="0"/>
              <a:t>Gavi</a:t>
            </a:r>
            <a:r>
              <a:rPr lang="en-US" dirty="0" smtClean="0"/>
              <a:t> Board </a:t>
            </a:r>
            <a:r>
              <a:rPr lang="en-US" u="sng" dirty="0" smtClean="0">
                <a:hlinkClick r:id="rId2"/>
              </a:rPr>
              <a:t>agreed</a:t>
            </a:r>
            <a:r>
              <a:rPr lang="en-US" dirty="0" smtClean="0"/>
              <a:t> on the 92 economies that will be supported the COVAX Advance Market Commitment (AMC). The full list is as follows:</a:t>
            </a:r>
          </a:p>
          <a:p>
            <a:pPr lvl="0">
              <a:buNone/>
            </a:pPr>
            <a:r>
              <a:rPr lang="en-US" sz="2800" u="sng" dirty="0" smtClean="0"/>
              <a:t>Lower-middle income</a:t>
            </a:r>
            <a:r>
              <a:rPr lang="en-US" sz="2800" dirty="0" smtClean="0"/>
              <a:t>: Angola, Algeria, </a:t>
            </a:r>
            <a:r>
              <a:rPr lang="en-US" sz="2800" dirty="0" smtClean="0">
                <a:solidFill>
                  <a:srgbClr val="FF0000"/>
                </a:solidFill>
              </a:rPr>
              <a:t>Bangladesh</a:t>
            </a:r>
            <a:r>
              <a:rPr lang="en-US" sz="2800" dirty="0" smtClean="0"/>
              <a:t>, Bhutan, Bolivia, </a:t>
            </a:r>
            <a:r>
              <a:rPr lang="en-US" sz="2800" dirty="0" err="1" smtClean="0"/>
              <a:t>Cabo</a:t>
            </a:r>
            <a:r>
              <a:rPr lang="en-US" sz="2800" dirty="0" smtClean="0"/>
              <a:t> Verde, Cambodia, Cameroon, Comoros, Congo, Côte d'Ivoire, Djibouti, Egypt, El Salvador, </a:t>
            </a:r>
            <a:r>
              <a:rPr lang="en-US" sz="2800" dirty="0" err="1" smtClean="0"/>
              <a:t>Eswatini</a:t>
            </a:r>
            <a:r>
              <a:rPr lang="en-US" sz="2800" dirty="0" smtClean="0"/>
              <a:t>, Ghana, Honduras, India, Indonesia, Kenya, Kiribati, </a:t>
            </a:r>
            <a:r>
              <a:rPr lang="en-US" sz="2800" dirty="0" err="1" smtClean="0"/>
              <a:t>Kyrgyztan</a:t>
            </a:r>
            <a:r>
              <a:rPr lang="en-US" sz="2800" dirty="0" smtClean="0"/>
              <a:t>, Lao People’s Democratic Republic, Lesotho, Mauritania, Micronesia, Moldova, Mongolia, Morocco, Myanmar, Nicaragua, Nigeria, Pakistan, Papua New Guinea, Philippines, São Tomé and Principe, Senegal, Solomon Islands, Sri Lanka, Sudan, Timor-Leste, Tunisia, Ukraine, Uzbekistan, Vanuatu, Vietnam, West Bank and Gaza, Zambia and Zimbabwe</a:t>
            </a:r>
          </a:p>
          <a:p>
            <a:pPr>
              <a:buNone/>
            </a:pPr>
            <a:endParaRPr lang="en-US"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pPr lvl="0"/>
            <a:r>
              <a:rPr lang="en-US" b="1" dirty="0" smtClean="0"/>
              <a:t>COVID-19 vaccine: Bangladesh to get priority if China develops vaccine</a:t>
            </a:r>
            <a:endParaRPr lang="en-US" dirty="0" smtClean="0"/>
          </a:p>
          <a:p>
            <a:r>
              <a:rPr lang="en-US" dirty="0" smtClean="0"/>
              <a:t>China has said Bangladesh will get priority in terms of cooperation and support if they can successfully develop vaccine for the </a:t>
            </a:r>
            <a:r>
              <a:rPr lang="en-US" dirty="0" err="1" smtClean="0"/>
              <a:t>coronavirus</a:t>
            </a:r>
            <a:r>
              <a:rPr lang="en-US" dirty="0" smtClean="0"/>
              <a:t>. </a:t>
            </a:r>
          </a:p>
          <a:p>
            <a:r>
              <a:rPr lang="en-US" dirty="0" smtClean="0"/>
              <a:t>"Of course, Bangladesh is our important friend and Bangladesh will surely get priority," Deputy Chief of Mission at Chinese Embassy in Dhaka </a:t>
            </a:r>
            <a:r>
              <a:rPr lang="en-US" dirty="0" err="1" smtClean="0"/>
              <a:t>Hualong</a:t>
            </a:r>
            <a:r>
              <a:rPr lang="en-US" dirty="0" smtClean="0"/>
              <a:t> Yan told UNB on Sunday. </a:t>
            </a:r>
          </a:p>
          <a:p>
            <a:r>
              <a:rPr lang="en-US" dirty="0" smtClean="0"/>
              <a:t>He said Bangladesh and China are working closely to deal with the situation amid the </a:t>
            </a:r>
            <a:r>
              <a:rPr lang="en-US" dirty="0" err="1" smtClean="0"/>
              <a:t>coronavirus</a:t>
            </a:r>
            <a:r>
              <a:rPr lang="en-US" dirty="0" smtClean="0"/>
              <a:t> outbreak. </a:t>
            </a:r>
          </a:p>
          <a:p>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err="1" smtClean="0"/>
              <a:t>Govt</a:t>
            </a:r>
            <a:r>
              <a:rPr lang="en-US" dirty="0" smtClean="0"/>
              <a:t> approves human trial of Chinese Covid-19 vaccine in Bangladesh- Dhaka Tribune Aug 27,2020</a:t>
            </a:r>
          </a:p>
          <a:p>
            <a:r>
              <a:rPr lang="en-US" dirty="0" err="1" smtClean="0"/>
              <a:t>icddr,b</a:t>
            </a:r>
            <a:r>
              <a:rPr lang="en-US" dirty="0" smtClean="0"/>
              <a:t> has been approved to conduct the trial of the vaccine, developed by </a:t>
            </a:r>
            <a:r>
              <a:rPr lang="en-US" dirty="0" err="1" smtClean="0"/>
              <a:t>Sinovac</a:t>
            </a:r>
            <a:endParaRPr lang="en-US" dirty="0" smtClean="0"/>
          </a:p>
          <a:p>
            <a:r>
              <a:rPr lang="en-US" dirty="0" smtClean="0"/>
              <a:t>The government has given approval to the phase 3, or human, trial of a Covid-19 vaccine in Bangladesh, developed by the Chinese company </a:t>
            </a:r>
            <a:r>
              <a:rPr lang="en-US" dirty="0" err="1" smtClean="0"/>
              <a:t>Sinovac</a:t>
            </a:r>
            <a:r>
              <a:rPr lang="en-US" dirty="0" smtClean="0"/>
              <a:t> Biotech Ltd.</a:t>
            </a:r>
          </a:p>
          <a:p>
            <a:r>
              <a:rPr lang="en-US" dirty="0" smtClean="0">
                <a:solidFill>
                  <a:srgbClr val="FF0000"/>
                </a:solidFill>
              </a:rPr>
              <a:t>Story</a:t>
            </a:r>
            <a:endParaRPr lang="en-US" dirty="0">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a:t>
            </a:r>
            <a:endParaRPr lang="en-US" b="1" dirty="0"/>
          </a:p>
        </p:txBody>
      </p:sp>
      <p:sp>
        <p:nvSpPr>
          <p:cNvPr id="3" name="Content Placeholder 2"/>
          <p:cNvSpPr>
            <a:spLocks noGrp="1"/>
          </p:cNvSpPr>
          <p:nvPr>
            <p:ph idx="1"/>
          </p:nvPr>
        </p:nvSpPr>
        <p:spPr/>
        <p:txBody>
          <a:bodyPr/>
          <a:lstStyle/>
          <a:p>
            <a:r>
              <a:rPr lang="en-US" dirty="0" smtClean="0"/>
              <a:t>Identification of the first case: In Wuhan, China</a:t>
            </a:r>
          </a:p>
          <a:p>
            <a:endParaRPr lang="en-US" dirty="0" smtClean="0"/>
          </a:p>
          <a:p>
            <a:r>
              <a:rPr lang="en-US" dirty="0" smtClean="0"/>
              <a:t>Source:  Bat/ </a:t>
            </a:r>
            <a:r>
              <a:rPr lang="en-US" dirty="0" err="1" smtClean="0"/>
              <a:t>SeaFood</a:t>
            </a:r>
            <a:r>
              <a:rPr lang="en-US" dirty="0" smtClean="0"/>
              <a:t> market/ Pangolin/ Microbiology laboratory of Wuhan, china</a:t>
            </a:r>
          </a:p>
          <a:p>
            <a:endParaRPr lang="en-US" dirty="0" smtClean="0"/>
          </a:p>
          <a:p>
            <a:r>
              <a:rPr lang="en-US" dirty="0" smtClean="0"/>
              <a:t>Travel Ban: Could it stop spread of the disease ?</a:t>
            </a:r>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smtClean="0"/>
              <a:t>The AstraZeneca vaccine </a:t>
            </a:r>
            <a:r>
              <a:rPr lang="en-US" b="1" dirty="0" smtClean="0">
                <a:solidFill>
                  <a:srgbClr val="FF0000"/>
                </a:solidFill>
              </a:rPr>
              <a:t>trial was halted </a:t>
            </a:r>
            <a:r>
              <a:rPr lang="en-US" b="1" dirty="0" smtClean="0"/>
              <a:t>after a person enrolled in it developed a rare inflammatory condition.</a:t>
            </a:r>
            <a:endParaRPr lang="en-US" dirty="0" smtClean="0"/>
          </a:p>
          <a:p>
            <a:r>
              <a:rPr lang="en-US" b="1" dirty="0" smtClean="0"/>
              <a:t>Adar </a:t>
            </a:r>
            <a:r>
              <a:rPr lang="en-US" b="1" dirty="0" err="1" smtClean="0"/>
              <a:t>Poonawalla's</a:t>
            </a:r>
            <a:r>
              <a:rPr lang="en-US" b="1" dirty="0" smtClean="0"/>
              <a:t> </a:t>
            </a:r>
            <a:r>
              <a:rPr lang="en-US" b="1" dirty="0" smtClean="0">
                <a:solidFill>
                  <a:srgbClr val="FF0000"/>
                </a:solidFill>
              </a:rPr>
              <a:t>Serum Institute Gets Notice on Pausing Vaccine Trial</a:t>
            </a:r>
            <a:endParaRPr lang="en-US" dirty="0" smtClean="0">
              <a:solidFill>
                <a:srgbClr val="FF0000"/>
              </a:solidFill>
            </a:endParaRPr>
          </a:p>
          <a:p>
            <a:r>
              <a:rPr lang="en-US" b="1" dirty="0" smtClean="0"/>
              <a:t>Top U.S. health officials update Congress on vaccine development and distribution plans.</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   </a:t>
            </a:r>
          </a:p>
          <a:p>
            <a:pPr>
              <a:buNone/>
            </a:pPr>
            <a:endParaRPr lang="en-US" dirty="0" smtClean="0"/>
          </a:p>
          <a:p>
            <a:pPr>
              <a:buNone/>
            </a:pPr>
            <a:r>
              <a:rPr lang="en-US" dirty="0" smtClean="0">
                <a:solidFill>
                  <a:srgbClr val="FF0000"/>
                </a:solidFill>
              </a:rPr>
              <a:t>Some peoples of all countries should be vaccinated on priority than all peoples of some countries –</a:t>
            </a:r>
          </a:p>
          <a:p>
            <a:pPr>
              <a:buNone/>
            </a:pPr>
            <a:r>
              <a:rPr lang="en-US" sz="2400" i="1" dirty="0" smtClean="0"/>
              <a:t>                                                                                                           Dr. </a:t>
            </a:r>
            <a:r>
              <a:rPr lang="en-US" sz="2400" i="1" dirty="0" err="1" smtClean="0"/>
              <a:t>Tedros</a:t>
            </a:r>
            <a:r>
              <a:rPr lang="en-US" sz="2400" i="1" dirty="0" smtClean="0"/>
              <a:t>, DG, WHO</a:t>
            </a:r>
          </a:p>
          <a:p>
            <a:pPr>
              <a:buNone/>
            </a:pPr>
            <a:r>
              <a:rPr lang="en-US" sz="2400" i="1" dirty="0"/>
              <a:t> </a:t>
            </a:r>
            <a:r>
              <a:rPr lang="en-US" sz="2400" i="1" dirty="0" smtClean="0"/>
              <a:t>                                                                                                          September 7,2020</a:t>
            </a:r>
            <a:endParaRPr lang="en-US" sz="2400" i="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VACCINE</a:t>
            </a:r>
            <a:endParaRPr lang="en-US" b="1" dirty="0"/>
          </a:p>
        </p:txBody>
      </p:sp>
      <p:sp>
        <p:nvSpPr>
          <p:cNvPr id="3" name="Content Placeholder 2"/>
          <p:cNvSpPr>
            <a:spLocks noGrp="1"/>
          </p:cNvSpPr>
          <p:nvPr>
            <p:ph idx="1"/>
          </p:nvPr>
        </p:nvSpPr>
        <p:spPr/>
        <p:txBody>
          <a:bodyPr>
            <a:normAutofit fontScale="92500"/>
          </a:bodyPr>
          <a:lstStyle/>
          <a:p>
            <a:pPr>
              <a:buNone/>
            </a:pPr>
            <a:endParaRPr lang="en" dirty="0" smtClean="0"/>
          </a:p>
          <a:p>
            <a:pPr>
              <a:buNone/>
            </a:pPr>
            <a:r>
              <a:rPr lang="en" dirty="0"/>
              <a:t> </a:t>
            </a:r>
            <a:r>
              <a:rPr lang="en" dirty="0" smtClean="0"/>
              <a:t>   One thing is for sure, we are well on our way to developing vaccines for people all over the world. </a:t>
            </a:r>
            <a:r>
              <a:rPr lang="en-US" dirty="0" smtClean="0"/>
              <a:t>The WHO is coordinating global efforts to develop a vaccine, with an eye toward delivering </a:t>
            </a:r>
            <a:r>
              <a:rPr lang="en-US" sz="4000" b="1" dirty="0" smtClean="0"/>
              <a:t>two billion doses by the end of 2021.</a:t>
            </a:r>
          </a:p>
          <a:p>
            <a:pPr>
              <a:buNone/>
            </a:pPr>
            <a:r>
              <a:rPr lang="en-US" sz="4000" b="1" dirty="0" smtClean="0"/>
              <a:t>                     How far you believe ???</a:t>
            </a:r>
          </a:p>
          <a:p>
            <a:endParaRPr lang="en-US" sz="4000" b="1" dirty="0"/>
          </a:p>
          <a:p>
            <a:pPr>
              <a:buNone/>
            </a:pPr>
            <a:r>
              <a:rPr lang="en-US" sz="2400" i="1" dirty="0" smtClean="0"/>
              <a:t>                                                                                                            WHO </a:t>
            </a:r>
            <a:r>
              <a:rPr lang="en-US" sz="2400" i="1" dirty="0" err="1" smtClean="0"/>
              <a:t>Bulletin,August</a:t>
            </a:r>
            <a:r>
              <a:rPr lang="en-US" sz="2400" i="1" dirty="0" smtClean="0"/>
              <a:t> 2020</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Bangladesh</a:t>
            </a:r>
            <a:endParaRPr lang="en-US" b="1" dirty="0"/>
          </a:p>
        </p:txBody>
      </p:sp>
      <p:sp>
        <p:nvSpPr>
          <p:cNvPr id="3" name="Content Placeholder 2"/>
          <p:cNvSpPr>
            <a:spLocks noGrp="1"/>
          </p:cNvSpPr>
          <p:nvPr>
            <p:ph idx="1"/>
          </p:nvPr>
        </p:nvSpPr>
        <p:spPr/>
        <p:txBody>
          <a:bodyPr/>
          <a:lstStyle/>
          <a:p>
            <a:pPr>
              <a:buNone/>
            </a:pPr>
            <a:endParaRPr lang="en-US" dirty="0" smtClean="0"/>
          </a:p>
          <a:p>
            <a:pPr>
              <a:buNone/>
            </a:pPr>
            <a:endParaRPr lang="en-US" dirty="0" smtClean="0"/>
          </a:p>
          <a:p>
            <a:pPr>
              <a:buNone/>
            </a:pPr>
            <a:r>
              <a:rPr lang="en-US" dirty="0" err="1" smtClean="0"/>
              <a:t>Beximco</a:t>
            </a:r>
            <a:r>
              <a:rPr lang="en-US" dirty="0" smtClean="0"/>
              <a:t> Pharmaceutical did a MOU with SERUM Institute of India for taking part in trial and having the vaccine on priority.</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Bangladesh</a:t>
            </a:r>
            <a:endParaRPr lang="en-US" b="1" dirty="0"/>
          </a:p>
        </p:txBody>
      </p:sp>
      <p:sp>
        <p:nvSpPr>
          <p:cNvPr id="3" name="Content Placeholder 2"/>
          <p:cNvSpPr>
            <a:spLocks noGrp="1"/>
          </p:cNvSpPr>
          <p:nvPr>
            <p:ph idx="1"/>
          </p:nvPr>
        </p:nvSpPr>
        <p:spPr/>
        <p:txBody>
          <a:bodyPr>
            <a:normAutofit lnSpcReduction="10000"/>
          </a:bodyPr>
          <a:lstStyle/>
          <a:p>
            <a:pPr>
              <a:buNone/>
            </a:pPr>
            <a:r>
              <a:rPr lang="en-US" dirty="0" smtClean="0">
                <a:latin typeface="Calibri" pitchFamily="34" charset="0"/>
              </a:rPr>
              <a:t>    </a:t>
            </a:r>
          </a:p>
          <a:p>
            <a:pPr>
              <a:buNone/>
            </a:pPr>
            <a:r>
              <a:rPr lang="en-US" dirty="0" smtClean="0">
                <a:latin typeface="Calibri" pitchFamily="34" charset="0"/>
              </a:rPr>
              <a:t>    is </a:t>
            </a:r>
            <a:r>
              <a:rPr lang="en-US" dirty="0">
                <a:latin typeface="Calibri" pitchFamily="34" charset="0"/>
              </a:rPr>
              <a:t>set to discuss the trial of Oxford University’s Covid-19 vaccine, developed in collaboration with British pharmaceutical company AstraZeneca. The vaccine is undergoing final stage trials in different countries. Serum Institute of India is also set to begin trials of the vaccine in India this week</a:t>
            </a:r>
            <a:r>
              <a:rPr lang="en-US" dirty="0" smtClean="0">
                <a:latin typeface="Calibri" pitchFamily="34" charset="0"/>
              </a:rPr>
              <a:t>. </a:t>
            </a:r>
          </a:p>
          <a:p>
            <a:pPr>
              <a:buNone/>
            </a:pPr>
            <a:endParaRPr lang="en-US" dirty="0">
              <a:latin typeface="arial" panose="020B0604020202020204" pitchFamily="34" charset="0"/>
            </a:endParaRPr>
          </a:p>
          <a:p>
            <a:pPr>
              <a:buNone/>
            </a:pPr>
            <a:r>
              <a:rPr lang="en-US" dirty="0" smtClean="0">
                <a:latin typeface="arial" panose="020B0604020202020204" pitchFamily="34" charset="0"/>
              </a:rPr>
              <a:t>                                                                             </a:t>
            </a:r>
            <a:r>
              <a:rPr lang="en-US" sz="2800" i="1" dirty="0" smtClean="0">
                <a:latin typeface="arial" panose="020B0604020202020204" pitchFamily="34" charset="0"/>
              </a:rPr>
              <a:t> bdnews24</a:t>
            </a:r>
            <a:endParaRPr lang="en-US" sz="2800" i="1" dirty="0"/>
          </a:p>
          <a:p>
            <a:pPr>
              <a:buNone/>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Challenges to be faced once a vaccine is available</a:t>
            </a:r>
            <a:br>
              <a:rPr lang="en-US" b="1" dirty="0" smtClean="0"/>
            </a:br>
            <a:endParaRPr lang="en-US" b="1" dirty="0"/>
          </a:p>
        </p:txBody>
      </p:sp>
      <p:sp>
        <p:nvSpPr>
          <p:cNvPr id="3" name="Content Placeholder 2"/>
          <p:cNvSpPr>
            <a:spLocks noGrp="1"/>
          </p:cNvSpPr>
          <p:nvPr>
            <p:ph idx="1"/>
          </p:nvPr>
        </p:nvSpPr>
        <p:spPr>
          <a:xfrm>
            <a:off x="609600" y="1600206"/>
            <a:ext cx="10972800" cy="5000619"/>
          </a:xfrm>
        </p:spPr>
        <p:txBody>
          <a:bodyPr/>
          <a:lstStyle/>
          <a:p>
            <a:r>
              <a:rPr lang="en-US" dirty="0" smtClean="0">
                <a:solidFill>
                  <a:schemeClr val="tx1"/>
                </a:solidFill>
                <a:effectLst/>
                <a:latin typeface="Calibri" pitchFamily="34" charset="0"/>
                <a:cs typeface="Saira Semi Condensed" panose="020B0604020202020204" charset="0"/>
              </a:rPr>
              <a:t>People may not be convinced to take the corona virus vaccine</a:t>
            </a:r>
          </a:p>
          <a:p>
            <a:r>
              <a:rPr lang="en-US" dirty="0" smtClean="0">
                <a:solidFill>
                  <a:schemeClr val="tx1"/>
                </a:solidFill>
                <a:effectLst/>
                <a:latin typeface="Calibri" pitchFamily="34" charset="0"/>
                <a:cs typeface="Saira Semi Condensed" panose="020B0604020202020204" charset="0"/>
              </a:rPr>
              <a:t>The virus may mutate, rendering the vaccines ineffective</a:t>
            </a:r>
          </a:p>
          <a:p>
            <a:r>
              <a:rPr lang="en-US" dirty="0" smtClean="0">
                <a:solidFill>
                  <a:schemeClr val="tx1"/>
                </a:solidFill>
                <a:effectLst/>
                <a:latin typeface="Calibri" pitchFamily="34" charset="0"/>
                <a:cs typeface="Saira Semi Condensed" panose="020B0604020202020204" charset="0"/>
              </a:rPr>
              <a:t>The immunity from the vaccine may not last long</a:t>
            </a:r>
          </a:p>
          <a:p>
            <a:r>
              <a:rPr lang="en-US" dirty="0" smtClean="0">
                <a:solidFill>
                  <a:schemeClr val="tx1"/>
                </a:solidFill>
                <a:effectLst/>
                <a:latin typeface="Calibri" pitchFamily="34" charset="0"/>
                <a:cs typeface="Saira Semi Condensed" panose="020B0604020202020204" charset="0"/>
              </a:rPr>
              <a:t>The challenge in distributing the vaccine</a:t>
            </a:r>
          </a:p>
          <a:p>
            <a:r>
              <a:rPr lang="en-US" dirty="0" smtClean="0">
                <a:latin typeface="Calibri" pitchFamily="34" charset="0"/>
                <a:cs typeface="Saira Semi Condensed" panose="020B0604020202020204" charset="0"/>
              </a:rPr>
              <a:t>Maintenance of cold chain and preservation</a:t>
            </a:r>
          </a:p>
          <a:p>
            <a:r>
              <a:rPr lang="en-US" dirty="0" smtClean="0">
                <a:solidFill>
                  <a:schemeClr val="tx1"/>
                </a:solidFill>
                <a:effectLst/>
                <a:latin typeface="Calibri" pitchFamily="34" charset="0"/>
                <a:cs typeface="Saira Semi Condensed" panose="020B0604020202020204" charset="0"/>
              </a:rPr>
              <a:t>Prioritization of Vaccination according to WHO</a:t>
            </a:r>
          </a:p>
          <a:p>
            <a:endParaRPr lang="en-US" dirty="0" smtClean="0">
              <a:solidFill>
                <a:schemeClr val="tx1"/>
              </a:solidFill>
              <a:effectLst/>
              <a:latin typeface="Saira Semi Condensed" panose="020B0604020202020204" charset="0"/>
              <a:cs typeface="Saira Semi Condensed" panose="020B0604020202020204" charset="0"/>
            </a:endParaRPr>
          </a:p>
          <a:p>
            <a:pPr>
              <a:buNone/>
            </a:pPr>
            <a:endParaRPr lang="en-US" dirty="0" smtClean="0">
              <a:solidFill>
                <a:schemeClr val="tx1"/>
              </a:solidFill>
              <a:effectLst/>
              <a:latin typeface="Saira Semi Condensed" panose="020B0604020202020204" charset="0"/>
              <a:cs typeface="Saira Semi Condensed" panose="020B0604020202020204" charset="0"/>
            </a:endParaRPr>
          </a:p>
          <a:p>
            <a:endParaRPr lang="en-US" dirty="0" smtClean="0">
              <a:solidFill>
                <a:schemeClr val="tx1"/>
              </a:solidFill>
              <a:effectLst/>
              <a:latin typeface="Saira Semi Condensed" panose="020B0604020202020204" charset="0"/>
              <a:cs typeface="Saira Semi Condensed" panose="020B0604020202020204" charset="0"/>
            </a:endParaRP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b="1" dirty="0" smtClean="0"/>
              <a:t>HOW MANY PEOPLE NEED TO BE VACCINATED</a:t>
            </a:r>
            <a:r>
              <a:rPr lang="en-US" b="1" dirty="0" smtClean="0"/>
              <a:t> </a:t>
            </a:r>
            <a:endParaRPr lang="en-US" b="1" dirty="0"/>
          </a:p>
        </p:txBody>
      </p:sp>
      <p:sp>
        <p:nvSpPr>
          <p:cNvPr id="3" name="Content Placeholder 2"/>
          <p:cNvSpPr>
            <a:spLocks noGrp="1"/>
          </p:cNvSpPr>
          <p:nvPr>
            <p:ph idx="1"/>
          </p:nvPr>
        </p:nvSpPr>
        <p:spPr/>
        <p:txBody>
          <a:bodyPr>
            <a:normAutofit/>
          </a:bodyPr>
          <a:lstStyle/>
          <a:p>
            <a:pPr marL="609585" indent="-423323" algn="just">
              <a:lnSpc>
                <a:spcPct val="115000"/>
              </a:lnSpc>
              <a:buClr>
                <a:schemeClr val="accent2"/>
              </a:buClr>
              <a:buSzPts val="1400"/>
              <a:buFont typeface="Anaheim"/>
              <a:buChar char="●"/>
            </a:pPr>
            <a:r>
              <a:rPr lang="en" sz="2800" dirty="0" smtClean="0">
                <a:latin typeface="Calibri" pitchFamily="34" charset="0"/>
                <a:ea typeface="Anaheim"/>
                <a:cs typeface="Anaheim"/>
                <a:sym typeface="Anaheim"/>
              </a:rPr>
              <a:t>It is hard to know without knowing how effective the vaccine is going to be.</a:t>
            </a:r>
          </a:p>
          <a:p>
            <a:pPr marL="609585" indent="-423323" algn="just">
              <a:lnSpc>
                <a:spcPct val="115000"/>
              </a:lnSpc>
              <a:buClr>
                <a:schemeClr val="accent2"/>
              </a:buClr>
              <a:buSzPts val="1400"/>
              <a:buFont typeface="Anaheim"/>
              <a:buChar char="●"/>
            </a:pPr>
            <a:r>
              <a:rPr lang="en" sz="2800" dirty="0" smtClean="0">
                <a:latin typeface="Calibri" pitchFamily="34" charset="0"/>
                <a:ea typeface="Anaheim"/>
                <a:cs typeface="Anaheim"/>
                <a:sym typeface="Anaheim"/>
              </a:rPr>
              <a:t>It is thought that 60-70% of people need to be immune to the virus in order to stop it spreading easily (known as herd immunity)</a:t>
            </a:r>
          </a:p>
          <a:p>
            <a:pPr marL="609585" indent="-423323" algn="just">
              <a:lnSpc>
                <a:spcPct val="115000"/>
              </a:lnSpc>
              <a:buClr>
                <a:schemeClr val="accent2"/>
              </a:buClr>
              <a:buSzPts val="1400"/>
              <a:buFont typeface="Anaheim"/>
              <a:buChar char="●"/>
            </a:pPr>
            <a:r>
              <a:rPr lang="en-US" sz="2800" dirty="0" smtClean="0">
                <a:latin typeface="Calibri" pitchFamily="34" charset="0"/>
                <a:ea typeface="Anaheim"/>
                <a:cs typeface="Anaheim"/>
                <a:sym typeface="Anaheim"/>
              </a:rPr>
              <a:t>T</a:t>
            </a:r>
            <a:r>
              <a:rPr lang="en" sz="2800" dirty="0" smtClean="0">
                <a:latin typeface="Calibri" pitchFamily="34" charset="0"/>
                <a:ea typeface="Anaheim"/>
                <a:cs typeface="Anaheim"/>
                <a:sym typeface="Anaheim"/>
              </a:rPr>
              <a:t>hat would mean billions of people around the world would need to be vaccinated for the vaccination program to be successful.</a:t>
            </a:r>
          </a:p>
          <a:p>
            <a:endParaRPr lang="en-US" dirty="0" smtClean="0"/>
          </a:p>
          <a:p>
            <a:pPr>
              <a:buNone/>
            </a:pPr>
            <a:r>
              <a:rPr lang="en-US" dirty="0" smtClean="0"/>
              <a:t>                                                                                                  </a:t>
            </a:r>
            <a:r>
              <a:rPr lang="en-US" sz="2400" i="1" dirty="0" smtClean="0"/>
              <a:t>BBC News</a:t>
            </a:r>
            <a:endParaRPr lang="en-US" sz="2400" i="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Mutation of Virus</a:t>
            </a:r>
            <a:endParaRPr lang="en-US" b="1" dirty="0"/>
          </a:p>
        </p:txBody>
      </p:sp>
      <p:sp>
        <p:nvSpPr>
          <p:cNvPr id="3" name="Content Placeholder 2"/>
          <p:cNvSpPr>
            <a:spLocks noGrp="1"/>
          </p:cNvSpPr>
          <p:nvPr>
            <p:ph idx="1"/>
          </p:nvPr>
        </p:nvSpPr>
        <p:spPr/>
        <p:txBody>
          <a:bodyPr/>
          <a:lstStyle/>
          <a:p>
            <a:pPr>
              <a:buNone/>
            </a:pPr>
            <a:r>
              <a:rPr lang="en-US" dirty="0" smtClean="0"/>
              <a:t>160 times the COVID19 virus has been mutated in the last six months in </a:t>
            </a:r>
            <a:r>
              <a:rPr lang="en-US" dirty="0" err="1" smtClean="0"/>
              <a:t>Banhladesh</a:t>
            </a:r>
            <a:r>
              <a:rPr lang="en-US" dirty="0" smtClean="0"/>
              <a:t>.</a:t>
            </a:r>
          </a:p>
          <a:p>
            <a:pPr>
              <a:buNone/>
            </a:pPr>
            <a:endParaRPr lang="en-US" dirty="0" smtClean="0"/>
          </a:p>
          <a:p>
            <a:pPr>
              <a:buNone/>
            </a:pPr>
            <a:r>
              <a:rPr lang="en-US" dirty="0" smtClean="0"/>
              <a:t>Unresolved issues:</a:t>
            </a:r>
          </a:p>
          <a:p>
            <a:pPr marL="514350" indent="-514350">
              <a:buNone/>
            </a:pPr>
            <a:r>
              <a:rPr lang="en-US" sz="2800" dirty="0" smtClean="0"/>
              <a:t>a.   After mutation, Virus become weaker/stronger ?</a:t>
            </a:r>
          </a:p>
          <a:p>
            <a:pPr marL="514350" indent="-514350">
              <a:buNone/>
            </a:pPr>
            <a:r>
              <a:rPr lang="en-US" sz="2800" dirty="0" smtClean="0"/>
              <a:t>b.   Will this mutation of Virus influence vaccination ( prepared from other strain in other country)</a:t>
            </a:r>
          </a:p>
          <a:p>
            <a:pPr marL="514350" indent="-514350">
              <a:buAutoNum type="alphaLcPeriod"/>
            </a:pPr>
            <a:endParaRPr lang="en-US" sz="28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COVID-19 Special: </a:t>
            </a:r>
            <a:r>
              <a:rPr lang="en-US" b="1" dirty="0" err="1" smtClean="0"/>
              <a:t>Coronavirus</a:t>
            </a:r>
            <a:r>
              <a:rPr lang="en-US" b="1" dirty="0" smtClean="0"/>
              <a:t> burnout</a:t>
            </a:r>
            <a:br>
              <a:rPr lang="en-US" b="1" dirty="0" smtClean="0"/>
            </a:br>
            <a:endParaRPr lang="en-US" dirty="0"/>
          </a:p>
        </p:txBody>
      </p:sp>
      <p:sp>
        <p:nvSpPr>
          <p:cNvPr id="3" name="Content Placeholder 2"/>
          <p:cNvSpPr>
            <a:spLocks noGrp="1"/>
          </p:cNvSpPr>
          <p:nvPr>
            <p:ph idx="1"/>
          </p:nvPr>
        </p:nvSpPr>
        <p:spPr/>
        <p:txBody>
          <a:bodyPr/>
          <a:lstStyle/>
          <a:p>
            <a:pPr>
              <a:buNone/>
            </a:pPr>
            <a:endParaRPr lang="en-US" b="1" dirty="0" smtClean="0"/>
          </a:p>
          <a:p>
            <a:pPr>
              <a:buNone/>
            </a:pPr>
            <a:r>
              <a:rPr lang="en-US" dirty="0" smtClean="0"/>
              <a:t>   Eight months into the </a:t>
            </a:r>
            <a:r>
              <a:rPr lang="en-US" dirty="0" err="1" smtClean="0"/>
              <a:t>coronavirus</a:t>
            </a:r>
            <a:r>
              <a:rPr lang="en-US" dirty="0" smtClean="0"/>
              <a:t> pandemic, people around the world are fed up with </a:t>
            </a:r>
            <a:r>
              <a:rPr lang="en-US" dirty="0" err="1" smtClean="0"/>
              <a:t>coronavirus</a:t>
            </a:r>
            <a:r>
              <a:rPr lang="en-US" dirty="0" smtClean="0"/>
              <a:t> restrictions. Thousands have taken to the streets to protest government-imposed rules in recent weeks. But with a vaccine likely still months away, growing impatience with restrictions is threatening to exacerbate the spread of the virus.         </a:t>
            </a:r>
            <a:r>
              <a:rPr lang="en-US" sz="2800" i="1" dirty="0" smtClean="0"/>
              <a:t>August /2020</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RESTAURENT in September, UK</a:t>
            </a:r>
            <a:endParaRPr lang="en-US" dirty="0"/>
          </a:p>
        </p:txBody>
      </p:sp>
      <p:pic>
        <p:nvPicPr>
          <p:cNvPr id="1026" name="Picture 2" descr="C:\Users\user\Downloads\No mask UK.jpg"/>
          <p:cNvPicPr>
            <a:picLocks noGrp="1" noChangeAspect="1" noChangeArrowheads="1"/>
          </p:cNvPicPr>
          <p:nvPr>
            <p:ph idx="1"/>
          </p:nvPr>
        </p:nvPicPr>
        <p:blipFill>
          <a:blip r:embed="rId2"/>
          <a:srcRect/>
          <a:stretch>
            <a:fillRect/>
          </a:stretch>
        </p:blipFill>
        <p:spPr bwMode="auto">
          <a:xfrm>
            <a:off x="1958009" y="1461052"/>
            <a:ext cx="8080513" cy="5396948"/>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918D703-F818-4CD0-8926-A7FD20D7E787}"/>
              </a:ext>
            </a:extLst>
          </p:cNvPr>
          <p:cNvSpPr/>
          <p:nvPr/>
        </p:nvSpPr>
        <p:spPr>
          <a:xfrm>
            <a:off x="0" y="0"/>
            <a:ext cx="12192000" cy="6858000"/>
          </a:xfrm>
          <a:prstGeom prst="rect">
            <a:avLst/>
          </a:prstGeom>
          <a:solidFill>
            <a:schemeClr val="bg1">
              <a:lumMod val="9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 xmlns:a16="http://schemas.microsoft.com/office/drawing/2014/main" id="{15D66013-4ADC-45AF-B9DD-406DA46A9ADB}"/>
              </a:ext>
            </a:extLst>
          </p:cNvPr>
          <p:cNvSpPr txBox="1"/>
          <p:nvPr/>
        </p:nvSpPr>
        <p:spPr>
          <a:xfrm>
            <a:off x="3918551" y="769154"/>
            <a:ext cx="7813376" cy="5524589"/>
          </a:xfrm>
          <a:prstGeom prst="rect">
            <a:avLst/>
          </a:prstGeom>
          <a:noFill/>
        </p:spPr>
        <p:txBody>
          <a:bodyPr wrap="square">
            <a:spAutoFit/>
          </a:bodyPr>
          <a:lstStyle/>
          <a:p>
            <a:pPr algn="just">
              <a:spcAft>
                <a:spcPts val="1800"/>
              </a:spcAft>
              <a:buClr>
                <a:schemeClr val="tx1"/>
              </a:buClr>
              <a:buBlip>
                <a:blip r:embed="rId2"/>
              </a:buBlip>
            </a:pPr>
            <a:r>
              <a:rPr lang="en-US" sz="2200" kern="0" dirty="0">
                <a:solidFill>
                  <a:schemeClr val="tx1"/>
                </a:solidFill>
                <a:latin typeface="+mn-lt"/>
              </a:rPr>
              <a:t>As described by the U.S. National Institutes of Health, it is the successor to SARS-CoV-1, the strain that caused the 2002–2004 SARS outbreak. </a:t>
            </a:r>
          </a:p>
          <a:p>
            <a:pPr algn="just">
              <a:spcAft>
                <a:spcPts val="1800"/>
              </a:spcAft>
              <a:buClr>
                <a:schemeClr val="tx1"/>
              </a:buClr>
              <a:buBlip>
                <a:blip r:embed="rId2"/>
              </a:buBlip>
            </a:pPr>
            <a:r>
              <a:rPr lang="en-US" sz="2200" kern="0" dirty="0">
                <a:solidFill>
                  <a:schemeClr val="tx1"/>
                </a:solidFill>
                <a:latin typeface="+mn-lt"/>
              </a:rPr>
              <a:t>It is believed to have zoonotic origins and has close genetic similarity to bat coronaviruses, suggesting it emerged from a </a:t>
            </a:r>
            <a:r>
              <a:rPr lang="en-US" sz="2200" kern="0" dirty="0">
                <a:solidFill>
                  <a:srgbClr val="FF0000"/>
                </a:solidFill>
                <a:latin typeface="+mn-lt"/>
              </a:rPr>
              <a:t>bat-borne virus. </a:t>
            </a:r>
          </a:p>
          <a:p>
            <a:pPr algn="just">
              <a:spcAft>
                <a:spcPts val="1800"/>
              </a:spcAft>
              <a:buClr>
                <a:schemeClr val="tx1"/>
              </a:buClr>
              <a:buBlip>
                <a:blip r:embed="rId2"/>
              </a:buBlip>
            </a:pPr>
            <a:r>
              <a:rPr lang="en-US" sz="2200" kern="0" dirty="0">
                <a:solidFill>
                  <a:schemeClr val="tx1"/>
                </a:solidFill>
                <a:latin typeface="+mn-lt"/>
              </a:rPr>
              <a:t>There is no evidence yet to link an </a:t>
            </a:r>
            <a:r>
              <a:rPr lang="en-US" sz="2200" kern="0" dirty="0">
                <a:solidFill>
                  <a:srgbClr val="FF0000"/>
                </a:solidFill>
                <a:latin typeface="+mn-lt"/>
              </a:rPr>
              <a:t>intermediate animal reservoir</a:t>
            </a:r>
            <a:r>
              <a:rPr lang="en-US" sz="2200" kern="0" dirty="0">
                <a:solidFill>
                  <a:schemeClr val="tx1"/>
                </a:solidFill>
                <a:latin typeface="+mn-lt"/>
              </a:rPr>
              <a:t>, such as a </a:t>
            </a:r>
            <a:r>
              <a:rPr lang="en-US" sz="2200" kern="0" dirty="0">
                <a:solidFill>
                  <a:srgbClr val="FF0000"/>
                </a:solidFill>
                <a:latin typeface="+mn-lt"/>
              </a:rPr>
              <a:t>pangolin</a:t>
            </a:r>
            <a:r>
              <a:rPr lang="en-US" sz="2200" kern="0" dirty="0">
                <a:solidFill>
                  <a:schemeClr val="tx1"/>
                </a:solidFill>
                <a:latin typeface="+mn-lt"/>
              </a:rPr>
              <a:t>, to its introduction to humans. The virus shows little genetic diversity, indicating that the spillover event introducing SARS-CoV-2 to humans is likely to have occurred in late 2019. </a:t>
            </a:r>
          </a:p>
          <a:p>
            <a:pPr algn="just">
              <a:spcAft>
                <a:spcPts val="1800"/>
              </a:spcAft>
              <a:buClr>
                <a:schemeClr val="tx1"/>
              </a:buClr>
              <a:buBlip>
                <a:blip r:embed="rId2"/>
              </a:buBlip>
            </a:pPr>
            <a:r>
              <a:rPr lang="en-US" sz="2200" kern="0" dirty="0">
                <a:solidFill>
                  <a:schemeClr val="tx1"/>
                </a:solidFill>
                <a:latin typeface="+mn-lt"/>
              </a:rPr>
              <a:t>On 3 July 2020, scientists reported finding that a major genetic risk factor for human infection with SARS-CoV-2 was inherited from archaic Neanderthals 60,000 years ago.</a:t>
            </a:r>
          </a:p>
        </p:txBody>
      </p:sp>
    </p:spTree>
    <p:extLst>
      <p:ext uri="{BB962C8B-B14F-4D97-AF65-F5344CB8AC3E}">
        <p14:creationId xmlns="" xmlns:p14="http://schemas.microsoft.com/office/powerpoint/2010/main" val="268436368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Back to school—but not for all</a:t>
            </a:r>
            <a:br>
              <a:rPr lang="en-US" b="1" dirty="0" smtClean="0"/>
            </a:br>
            <a:endParaRPr lang="en-US" dirty="0"/>
          </a:p>
        </p:txBody>
      </p:sp>
      <p:sp>
        <p:nvSpPr>
          <p:cNvPr id="3" name="Content Placeholder 2"/>
          <p:cNvSpPr>
            <a:spLocks noGrp="1"/>
          </p:cNvSpPr>
          <p:nvPr>
            <p:ph idx="1"/>
          </p:nvPr>
        </p:nvSpPr>
        <p:spPr>
          <a:xfrm>
            <a:off x="609600" y="1341784"/>
            <a:ext cx="10972800" cy="4784386"/>
          </a:xfrm>
        </p:spPr>
        <p:txBody>
          <a:bodyPr/>
          <a:lstStyle/>
          <a:p>
            <a:pPr>
              <a:buNone/>
            </a:pPr>
            <a:r>
              <a:rPr lang="en-US" b="1" dirty="0" smtClean="0"/>
              <a:t>    </a:t>
            </a:r>
            <a:r>
              <a:rPr lang="en-US" dirty="0" smtClean="0"/>
              <a:t>Many schools around the world have reopened after shutting their doors earlier this year due to the corona virus. But not everywhere. Some schools have opted for remote classes or even decided to remain closed because of safety concerns in USA, UK .</a:t>
            </a:r>
          </a:p>
          <a:p>
            <a:pPr>
              <a:buNone/>
            </a:pPr>
            <a:r>
              <a:rPr lang="en-US" dirty="0" smtClean="0"/>
              <a:t>    In Bangladesh all educational Institutions are closed till 3</a:t>
            </a:r>
            <a:r>
              <a:rPr lang="en-US" baseline="30000" dirty="0" smtClean="0"/>
              <a:t>rd</a:t>
            </a:r>
            <a:r>
              <a:rPr lang="en-US" dirty="0" smtClean="0"/>
              <a:t> October,2020. Incidence of COVID-19 is not yet in single digit (5%). All institutions are taking class/exam online.</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n-BD" dirty="0" smtClean="0"/>
              <a:t>Are we expecting secondary infection?</a:t>
            </a:r>
            <a:endParaRPr lang="en-US" dirty="0"/>
          </a:p>
        </p:txBody>
      </p:sp>
      <p:pic>
        <p:nvPicPr>
          <p:cNvPr id="1026" name="Picture 2" descr="C:\Users\user\Desktop\Long COVID ppt\20200825_101714 - Copy.jpg"/>
          <p:cNvPicPr>
            <a:picLocks noGrp="1" noChangeAspect="1" noChangeArrowheads="1"/>
          </p:cNvPicPr>
          <p:nvPr>
            <p:ph idx="1"/>
          </p:nvPr>
        </p:nvPicPr>
        <p:blipFill>
          <a:blip r:embed="rId2"/>
          <a:srcRect/>
          <a:stretch>
            <a:fillRect/>
          </a:stretch>
        </p:blipFill>
        <p:spPr bwMode="auto">
          <a:xfrm>
            <a:off x="2372009" y="1600200"/>
            <a:ext cx="5758004" cy="5054097"/>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Reactivation/</a:t>
            </a:r>
            <a:r>
              <a:rPr lang="en-US" dirty="0" err="1" smtClean="0"/>
              <a:t>Reinfection</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user\Desktop\Capture.PN15.PNG"/>
          <p:cNvPicPr>
            <a:picLocks noGrp="1" noChangeAspect="1" noChangeArrowheads="1"/>
          </p:cNvPicPr>
          <p:nvPr>
            <p:ph idx="1"/>
          </p:nvPr>
        </p:nvPicPr>
        <p:blipFill>
          <a:blip r:embed="rId2"/>
          <a:srcRect/>
          <a:stretch>
            <a:fillRect/>
          </a:stretch>
        </p:blipFill>
        <p:spPr bwMode="auto">
          <a:xfrm>
            <a:off x="1548143" y="2"/>
            <a:ext cx="8727540" cy="685799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A14A8B5-90B1-486E-B64A-9C99B9DE8390}"/>
              </a:ext>
            </a:extLst>
          </p:cNvPr>
          <p:cNvSpPr>
            <a:spLocks noGrp="1"/>
          </p:cNvSpPr>
          <p:nvPr>
            <p:ph type="title"/>
          </p:nvPr>
        </p:nvSpPr>
        <p:spPr/>
        <p:txBody>
          <a:bodyPr/>
          <a:lstStyle/>
          <a:p>
            <a:r>
              <a:rPr lang="en-US" dirty="0"/>
              <a:t>Management and Long-term Care</a:t>
            </a:r>
          </a:p>
        </p:txBody>
      </p:sp>
      <p:sp>
        <p:nvSpPr>
          <p:cNvPr id="5" name="Content Placeholder 4">
            <a:extLst>
              <a:ext uri="{FF2B5EF4-FFF2-40B4-BE49-F238E27FC236}">
                <a16:creationId xmlns="" xmlns:a16="http://schemas.microsoft.com/office/drawing/2014/main" id="{A3D7D8CE-496F-4776-AE74-71631174266C}"/>
              </a:ext>
            </a:extLst>
          </p:cNvPr>
          <p:cNvSpPr>
            <a:spLocks noGrp="1"/>
          </p:cNvSpPr>
          <p:nvPr>
            <p:ph sz="half" idx="2"/>
          </p:nvPr>
        </p:nvSpPr>
        <p:spPr/>
        <p:txBody>
          <a:bodyPr>
            <a:normAutofit/>
          </a:bodyPr>
          <a:lstStyle/>
          <a:p>
            <a:r>
              <a:rPr lang="en-US" dirty="0" smtClean="0">
                <a:solidFill>
                  <a:srgbClr val="FF0000"/>
                </a:solidFill>
              </a:rPr>
              <a:t>CRS can be treated with IL6 inhibitors effectively.</a:t>
            </a:r>
          </a:p>
          <a:p>
            <a:endParaRPr lang="en-US" dirty="0" smtClean="0">
              <a:solidFill>
                <a:srgbClr val="FF0000"/>
              </a:solidFill>
            </a:endParaRPr>
          </a:p>
          <a:p>
            <a:endParaRPr lang="en-US" dirty="0" smtClean="0">
              <a:solidFill>
                <a:srgbClr val="FF0000"/>
              </a:solidFill>
            </a:endParaRPr>
          </a:p>
          <a:p>
            <a:r>
              <a:rPr lang="en-US" dirty="0" smtClean="0">
                <a:solidFill>
                  <a:srgbClr val="FF0000"/>
                </a:solidFill>
              </a:rPr>
              <a:t>Flu and pneumonia vaccines can protect against Covid-19</a:t>
            </a:r>
          </a:p>
          <a:p>
            <a:endParaRPr lang="en-US" dirty="0">
              <a:solidFill>
                <a:srgbClr val="FF0000"/>
              </a:solidFill>
            </a:endParaRPr>
          </a:p>
        </p:txBody>
      </p:sp>
      <p:sp>
        <p:nvSpPr>
          <p:cNvPr id="7" name="Content Placeholder 6">
            <a:extLst>
              <a:ext uri="{FF2B5EF4-FFF2-40B4-BE49-F238E27FC236}">
                <a16:creationId xmlns="" xmlns:a16="http://schemas.microsoft.com/office/drawing/2014/main" id="{F8DC48EC-1B6F-4458-90DC-48550E8D0A80}"/>
              </a:ext>
            </a:extLst>
          </p:cNvPr>
          <p:cNvSpPr>
            <a:spLocks noGrp="1"/>
          </p:cNvSpPr>
          <p:nvPr>
            <p:ph sz="quarter" idx="4"/>
          </p:nvPr>
        </p:nvSpPr>
        <p:spPr>
          <a:xfrm>
            <a:off x="6172201" y="2163778"/>
            <a:ext cx="5183188" cy="4329097"/>
          </a:xfrm>
        </p:spPr>
        <p:txBody>
          <a:bodyPr>
            <a:normAutofit/>
          </a:bodyPr>
          <a:lstStyle/>
          <a:p>
            <a:r>
              <a:rPr lang="en-US" dirty="0"/>
              <a:t>No evidence have been </a:t>
            </a:r>
            <a:r>
              <a:rPr lang="en-US" dirty="0" smtClean="0"/>
              <a:t>found so far</a:t>
            </a:r>
          </a:p>
          <a:p>
            <a:endParaRPr lang="en-US" dirty="0" smtClean="0"/>
          </a:p>
          <a:p>
            <a:endParaRPr lang="en-US" dirty="0" smtClean="0"/>
          </a:p>
          <a:p>
            <a:endParaRPr lang="en-US" dirty="0" smtClean="0"/>
          </a:p>
          <a:p>
            <a:r>
              <a:rPr lang="en-US" dirty="0" smtClean="0"/>
              <a:t>As SARS-CoV-2 is different than other viruses, no existing vaccines protect against infection</a:t>
            </a:r>
          </a:p>
          <a:p>
            <a:pPr>
              <a:buNone/>
            </a:pPr>
            <a:endParaRPr lang="en-US" dirty="0"/>
          </a:p>
        </p:txBody>
      </p:sp>
    </p:spTree>
    <p:extLst>
      <p:ext uri="{BB962C8B-B14F-4D97-AF65-F5344CB8AC3E}">
        <p14:creationId xmlns="" xmlns:p14="http://schemas.microsoft.com/office/powerpoint/2010/main" val="1008066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38545"/>
          </a:xfrm>
        </p:spPr>
        <p:txBody>
          <a:bodyPr/>
          <a:lstStyle/>
          <a:p>
            <a:r>
              <a:rPr lang="en-US" b="1" dirty="0" smtClean="0"/>
              <a:t>Why death rate is low in Bangladesh</a:t>
            </a:r>
            <a:endParaRPr lang="en-US" b="1" dirty="0"/>
          </a:p>
        </p:txBody>
      </p:sp>
      <p:sp>
        <p:nvSpPr>
          <p:cNvPr id="3" name="Content Placeholder 2"/>
          <p:cNvSpPr>
            <a:spLocks noGrp="1"/>
          </p:cNvSpPr>
          <p:nvPr>
            <p:ph idx="1"/>
          </p:nvPr>
        </p:nvSpPr>
        <p:spPr>
          <a:xfrm>
            <a:off x="318053" y="1143000"/>
            <a:ext cx="11529390" cy="5357191"/>
          </a:xfrm>
        </p:spPr>
        <p:txBody>
          <a:bodyPr/>
          <a:lstStyle/>
          <a:p>
            <a:endParaRPr lang="en-US" dirty="0" smtClean="0"/>
          </a:p>
          <a:p>
            <a:r>
              <a:rPr lang="en-US" dirty="0" smtClean="0"/>
              <a:t>Nationwide successful EPI in our credit</a:t>
            </a:r>
          </a:p>
          <a:p>
            <a:r>
              <a:rPr lang="en-US" dirty="0" smtClean="0"/>
              <a:t>Cross immunity may play a significant role</a:t>
            </a:r>
          </a:p>
          <a:p>
            <a:r>
              <a:rPr lang="en-US" dirty="0" smtClean="0"/>
              <a:t>Young and middle aged group(20-39 years) are affected 48% so recovery is very good</a:t>
            </a:r>
          </a:p>
          <a:p>
            <a:r>
              <a:rPr lang="en-US" dirty="0" smtClean="0"/>
              <a:t>More than 60 years of age – 12% only affected which is increasing in last 3 weeks</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Why MEN suffer and die of COVID more than WOMEN</a:t>
            </a:r>
            <a:endParaRPr lang="en-US" sz="3200" b="1" dirty="0"/>
          </a:p>
        </p:txBody>
      </p:sp>
      <p:sp>
        <p:nvSpPr>
          <p:cNvPr id="3" name="Content Placeholder 2"/>
          <p:cNvSpPr>
            <a:spLocks noGrp="1"/>
          </p:cNvSpPr>
          <p:nvPr>
            <p:ph idx="1"/>
          </p:nvPr>
        </p:nvSpPr>
        <p:spPr/>
        <p:txBody>
          <a:bodyPr/>
          <a:lstStyle/>
          <a:p>
            <a:r>
              <a:rPr lang="en-US" dirty="0" smtClean="0"/>
              <a:t>GENDER</a:t>
            </a:r>
          </a:p>
          <a:p>
            <a:endParaRPr lang="en-US" dirty="0" smtClean="0"/>
          </a:p>
          <a:p>
            <a:r>
              <a:rPr lang="en-US" dirty="0" smtClean="0"/>
              <a:t>GENETICS/ HORMONES</a:t>
            </a:r>
          </a:p>
          <a:p>
            <a:endParaRPr lang="en-US" dirty="0" smtClean="0"/>
          </a:p>
          <a:p>
            <a:r>
              <a:rPr lang="en-US" dirty="0" smtClean="0"/>
              <a:t>IMMUNITY</a:t>
            </a:r>
          </a:p>
          <a:p>
            <a:endParaRPr lang="en-US" dirty="0" smtClean="0"/>
          </a:p>
          <a:p>
            <a:r>
              <a:rPr lang="en-US" dirty="0" smtClean="0"/>
              <a:t>BEHAVIOR</a:t>
            </a:r>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Why COVID-19 is Hitting Men Harder Than Women</a:t>
            </a:r>
            <a:br>
              <a:rPr lang="en-US" b="1" dirty="0" smtClean="0"/>
            </a:br>
            <a:endParaRPr lang="en-US" dirty="0"/>
          </a:p>
        </p:txBody>
      </p:sp>
      <p:sp>
        <p:nvSpPr>
          <p:cNvPr id="3" name="Content Placeholder 2"/>
          <p:cNvSpPr>
            <a:spLocks noGrp="1"/>
          </p:cNvSpPr>
          <p:nvPr>
            <p:ph idx="1"/>
          </p:nvPr>
        </p:nvSpPr>
        <p:spPr/>
        <p:txBody>
          <a:bodyPr/>
          <a:lstStyle/>
          <a:p>
            <a:pPr lvl="0"/>
            <a:r>
              <a:rPr lang="en-US" b="1" dirty="0" smtClean="0"/>
              <a:t>Several studies have shown that more men are dying from COVID-19 than women.</a:t>
            </a:r>
            <a:endParaRPr lang="en-US" dirty="0" smtClean="0"/>
          </a:p>
          <a:p>
            <a:pPr lvl="0"/>
            <a:r>
              <a:rPr lang="en-US" b="1" dirty="0" smtClean="0"/>
              <a:t>Experts say part of the reason is women tend to have stronger immune systems than men.</a:t>
            </a:r>
            <a:endParaRPr lang="en-US" dirty="0" smtClean="0"/>
          </a:p>
          <a:p>
            <a:pPr lvl="0"/>
            <a:r>
              <a:rPr lang="en-US" b="1" dirty="0" smtClean="0"/>
              <a:t>They add that men also tend to engage in more risky behavior such as ignoring physical distancing, and they don’t take symptoms as seriously.</a:t>
            </a:r>
            <a:endParaRPr lang="en-US" dirty="0" smtClean="0"/>
          </a:p>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GENDER</a:t>
            </a:r>
            <a:endParaRPr lang="en-US" dirty="0"/>
          </a:p>
        </p:txBody>
      </p:sp>
      <p:sp>
        <p:nvSpPr>
          <p:cNvPr id="3" name="Content Placeholder 2"/>
          <p:cNvSpPr>
            <a:spLocks noGrp="1"/>
          </p:cNvSpPr>
          <p:nvPr>
            <p:ph idx="1"/>
          </p:nvPr>
        </p:nvSpPr>
        <p:spPr>
          <a:xfrm>
            <a:off x="609600" y="1252330"/>
            <a:ext cx="10972800" cy="5247861"/>
          </a:xfrm>
        </p:spPr>
        <p:txBody>
          <a:bodyPr>
            <a:normAutofit lnSpcReduction="10000"/>
          </a:bodyPr>
          <a:lstStyle/>
          <a:p>
            <a:pPr>
              <a:buNone/>
            </a:pPr>
            <a:r>
              <a:rPr lang="en-US" b="1" dirty="0" smtClean="0"/>
              <a:t>Men </a:t>
            </a:r>
          </a:p>
          <a:p>
            <a:r>
              <a:rPr lang="en-US" dirty="0" smtClean="0"/>
              <a:t>Pay less attention to their health, </a:t>
            </a:r>
          </a:p>
          <a:p>
            <a:r>
              <a:rPr lang="en-US" dirty="0" smtClean="0"/>
              <a:t>Smoke and take alcohol more  </a:t>
            </a:r>
          </a:p>
          <a:p>
            <a:r>
              <a:rPr lang="en-US" dirty="0" smtClean="0"/>
              <a:t>Eat less nutritiously. </a:t>
            </a:r>
          </a:p>
          <a:p>
            <a:r>
              <a:rPr lang="en-US" dirty="0" smtClean="0"/>
              <a:t>Unhealthy lifestyle </a:t>
            </a:r>
          </a:p>
          <a:p>
            <a:r>
              <a:rPr lang="en-US" dirty="0" smtClean="0"/>
              <a:t>Generally wait longer before seeing a doctor.</a:t>
            </a:r>
          </a:p>
          <a:p>
            <a:r>
              <a:rPr lang="en-US" sz="2600" dirty="0" smtClean="0"/>
              <a:t>Data gathered in more than 20 countries by the research initiative </a:t>
            </a:r>
            <a:r>
              <a:rPr lang="en-US" sz="2600" dirty="0" smtClean="0">
                <a:hlinkClick r:id="rId2"/>
              </a:rPr>
              <a:t>Global Health 50/50</a:t>
            </a:r>
            <a:r>
              <a:rPr lang="en-US" sz="2600" dirty="0" smtClean="0"/>
              <a:t> confirms that women are infected with the virus as frequently as men. But men are more likely to contract </a:t>
            </a:r>
            <a:r>
              <a:rPr lang="en-US" sz="2600" dirty="0" smtClean="0">
                <a:solidFill>
                  <a:srgbClr val="FF0000"/>
                </a:solidFill>
              </a:rPr>
              <a:t>severe</a:t>
            </a:r>
            <a:r>
              <a:rPr lang="en-US" sz="2600" dirty="0" smtClean="0"/>
              <a:t> forms of COVID-19 and die from the infection. The ratio of mortality according to sex is about one-third to two-thirds</a:t>
            </a:r>
            <a:r>
              <a:rPr lang="en-US" dirty="0" smtClean="0"/>
              <a:t>.</a:t>
            </a:r>
          </a:p>
          <a:p>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GENETICS</a:t>
            </a:r>
            <a:endParaRPr lang="en-US" dirty="0"/>
          </a:p>
        </p:txBody>
      </p:sp>
      <p:sp>
        <p:nvSpPr>
          <p:cNvPr id="3" name="Content Placeholder 2"/>
          <p:cNvSpPr>
            <a:spLocks noGrp="1"/>
          </p:cNvSpPr>
          <p:nvPr>
            <p:ph idx="1"/>
          </p:nvPr>
        </p:nvSpPr>
        <p:spPr/>
        <p:txBody>
          <a:bodyPr>
            <a:normAutofit fontScale="92500"/>
          </a:bodyPr>
          <a:lstStyle/>
          <a:p>
            <a:r>
              <a:rPr lang="en-US" dirty="0" smtClean="0"/>
              <a:t>A very basic fact is that </a:t>
            </a:r>
            <a:r>
              <a:rPr lang="en-US" dirty="0" smtClean="0">
                <a:solidFill>
                  <a:srgbClr val="FF0000"/>
                </a:solidFill>
              </a:rPr>
              <a:t>women</a:t>
            </a:r>
            <a:r>
              <a:rPr lang="en-US" dirty="0" smtClean="0"/>
              <a:t> have </a:t>
            </a:r>
            <a:r>
              <a:rPr lang="en-US" dirty="0" smtClean="0">
                <a:solidFill>
                  <a:srgbClr val="FF0000"/>
                </a:solidFill>
              </a:rPr>
              <a:t>two X chromosomes </a:t>
            </a:r>
            <a:r>
              <a:rPr lang="en-US" dirty="0" smtClean="0"/>
              <a:t>per cell whereas </a:t>
            </a:r>
            <a:r>
              <a:rPr lang="en-US" dirty="0" smtClean="0">
                <a:solidFill>
                  <a:srgbClr val="FF0000"/>
                </a:solidFill>
              </a:rPr>
              <a:t>men have one</a:t>
            </a:r>
            <a:r>
              <a:rPr lang="en-US" dirty="0" smtClean="0"/>
              <a:t>. "A number of critical immune genes are located on the X chromosome,".</a:t>
            </a:r>
          </a:p>
          <a:p>
            <a:r>
              <a:rPr lang="en-US" dirty="0" smtClean="0"/>
              <a:t>In particular, the X chromosome contains a gene for a protein called TLR7, which detects single-stranded RNA viruses like the </a:t>
            </a:r>
            <a:r>
              <a:rPr lang="en-US" dirty="0" err="1" smtClean="0"/>
              <a:t>coronavirus</a:t>
            </a:r>
            <a:r>
              <a:rPr lang="en-US" dirty="0" smtClean="0"/>
              <a:t>.</a:t>
            </a:r>
          </a:p>
          <a:p>
            <a:r>
              <a:rPr lang="en-US" dirty="0" smtClean="0"/>
              <a:t>"As a result, this protein is expressed at twice the dose on many immune cells in females compared to males, and the immune response to </a:t>
            </a:r>
            <a:r>
              <a:rPr lang="en-US" dirty="0" err="1" smtClean="0"/>
              <a:t>coronavirus</a:t>
            </a:r>
            <a:r>
              <a:rPr lang="en-US" dirty="0" smtClean="0"/>
              <a:t> is therefore amplified in females.</a:t>
            </a: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rgbClr val="7030A0"/>
                </a:solidFill>
              </a:rPr>
              <a:t>Transmission</a:t>
            </a:r>
            <a:endParaRPr lang="en-US" b="1" dirty="0">
              <a:solidFill>
                <a:srgbClr val="7030A0"/>
              </a:solidFill>
            </a:endParaRPr>
          </a:p>
        </p:txBody>
      </p:sp>
      <p:pic>
        <p:nvPicPr>
          <p:cNvPr id="2867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72051" y="1600205"/>
            <a:ext cx="8047904"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7</a:t>
            </a:fld>
            <a:endParaRPr lang="en-US"/>
          </a:p>
        </p:txBody>
      </p:sp>
    </p:spTree>
    <p:extLst>
      <p:ext uri="{BB962C8B-B14F-4D97-AF65-F5344CB8AC3E}">
        <p14:creationId xmlns="" xmlns:p14="http://schemas.microsoft.com/office/powerpoint/2010/main" val="4022792506"/>
      </p:ext>
    </p:extLst>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mputer artwork of a human coronavirus particle">
            <a:hlinkClick r:id="rId2"/>
          </p:cNvPr>
          <p:cNvPicPr>
            <a:picLocks noGrp="1"/>
          </p:cNvPicPr>
          <p:nvPr>
            <p:ph idx="1"/>
          </p:nvPr>
        </p:nvPicPr>
        <p:blipFill>
          <a:blip r:embed="rId3"/>
          <a:srcRect/>
          <a:stretch>
            <a:fillRect/>
          </a:stretch>
        </p:blipFill>
        <p:spPr bwMode="auto">
          <a:xfrm>
            <a:off x="1779103" y="0"/>
            <a:ext cx="8746435" cy="685800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HORMONE</a:t>
            </a:r>
            <a:endParaRPr lang="en-US" dirty="0"/>
          </a:p>
        </p:txBody>
      </p:sp>
      <p:sp>
        <p:nvSpPr>
          <p:cNvPr id="3" name="Content Placeholder 2"/>
          <p:cNvSpPr>
            <a:spLocks noGrp="1"/>
          </p:cNvSpPr>
          <p:nvPr>
            <p:ph idx="1"/>
          </p:nvPr>
        </p:nvSpPr>
        <p:spPr/>
        <p:txBody>
          <a:bodyPr/>
          <a:lstStyle/>
          <a:p>
            <a:r>
              <a:rPr lang="en-US" b="1" dirty="0" smtClean="0"/>
              <a:t>Estrogen and a stronger immune system</a:t>
            </a:r>
            <a:endParaRPr lang="en-US" dirty="0" smtClean="0"/>
          </a:p>
          <a:p>
            <a:pPr>
              <a:buNone/>
            </a:pPr>
            <a:r>
              <a:rPr lang="en-US" dirty="0" smtClean="0"/>
              <a:t>    </a:t>
            </a:r>
          </a:p>
          <a:p>
            <a:pPr>
              <a:buNone/>
            </a:pPr>
            <a:r>
              <a:rPr lang="en-US" dirty="0" smtClean="0"/>
              <a:t>   The female immune system is also more resilient than that of men. The main reason for this is the female sex hormone estrogen. It stimulates the immune system so it acts faster and more aggressively against pathogens. The male hormone </a:t>
            </a:r>
            <a:r>
              <a:rPr lang="en-US" dirty="0" smtClean="0">
                <a:solidFill>
                  <a:srgbClr val="FF0000"/>
                </a:solidFill>
              </a:rPr>
              <a:t>testosterone</a:t>
            </a:r>
            <a:r>
              <a:rPr lang="en-US" dirty="0" smtClean="0"/>
              <a:t>, on the other hand, inhibits the body's own defenses.</a:t>
            </a:r>
          </a:p>
          <a:p>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fontAlgn="base">
              <a:buNone/>
            </a:pPr>
            <a:r>
              <a:rPr lang="en-US" b="1" dirty="0" smtClean="0"/>
              <a:t>The Y chromosome and hormones</a:t>
            </a:r>
            <a:endParaRPr lang="en-US" dirty="0" smtClean="0"/>
          </a:p>
          <a:p>
            <a:pPr fontAlgn="base"/>
            <a:r>
              <a:rPr lang="en-US" dirty="0" smtClean="0"/>
              <a:t>The Y chromosome contains hardly any genes other than SRY but it is full of repetitive sequences (“junk DNA”).</a:t>
            </a:r>
          </a:p>
          <a:p>
            <a:pPr fontAlgn="base"/>
            <a:r>
              <a:rPr lang="en-US" dirty="0" smtClean="0"/>
              <a:t>Perhaps a “toxic Y” could lose its regulation during </a:t>
            </a:r>
            <a:r>
              <a:rPr lang="en-US" dirty="0" smtClean="0">
                <a:hlinkClick r:id="rId2" tooltip="Sex gap in aging and longevity: can sex chromosomes play a role?"/>
              </a:rPr>
              <a:t>ageing</a:t>
            </a:r>
            <a:r>
              <a:rPr lang="en-US" dirty="0" smtClean="0"/>
              <a:t>. This might hasten ageing in men and render them more susceptible to the virus.</a:t>
            </a:r>
          </a:p>
          <a:p>
            <a:r>
              <a:rPr lang="en-US" dirty="0" smtClean="0"/>
              <a:t>But a bigger problem for men is the male hormones unleashed by SRY action. Testosterone levels are implicated in many diseases, particularly heart disease, and </a:t>
            </a:r>
            <a:r>
              <a:rPr lang="en-US" dirty="0" smtClean="0">
                <a:hlinkClick r:id="rId3"/>
              </a:rPr>
              <a:t>may affect lifespan</a:t>
            </a: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96348"/>
            <a:ext cx="10972800" cy="6072809"/>
          </a:xfrm>
        </p:spPr>
        <p:txBody>
          <a:bodyPr>
            <a:normAutofit fontScale="92500" lnSpcReduction="20000"/>
          </a:bodyPr>
          <a:lstStyle/>
          <a:p>
            <a:pPr fontAlgn="base"/>
            <a:r>
              <a:rPr lang="en-US" b="1" dirty="0" smtClean="0"/>
              <a:t>Hiding in the testes?</a:t>
            </a:r>
          </a:p>
          <a:p>
            <a:pPr fontAlgn="base">
              <a:buNone/>
            </a:pPr>
            <a:endParaRPr lang="en-US" dirty="0" smtClean="0"/>
          </a:p>
          <a:p>
            <a:pPr fontAlgn="base"/>
            <a:r>
              <a:rPr lang="en-US" dirty="0" smtClean="0"/>
              <a:t>New research offers men seem to clear SARS-CoV-2 from their bodies more slowly than women do. To explain that possibility, researchers have suggested the virus may have found a hiding place in men: the testes.</a:t>
            </a:r>
          </a:p>
          <a:p>
            <a:pPr fontAlgn="base"/>
            <a:r>
              <a:rPr lang="en-US" dirty="0" smtClean="0"/>
              <a:t>Previous research has shown that SARS-CoV-2 invades certain human cells by plugging into these cells' </a:t>
            </a:r>
            <a:r>
              <a:rPr lang="en-US" dirty="0" smtClean="0">
                <a:hlinkClick r:id="rId2"/>
              </a:rPr>
              <a:t>ACE2 receptors</a:t>
            </a:r>
            <a:r>
              <a:rPr lang="en-US" dirty="0" smtClean="0"/>
              <a:t>. So, the researchers consulted a database, and found that the testes have high levels of ACE2 expression. In contrast, ACE2 could not be detected in the ovaries, the female equivalent of the testes.</a:t>
            </a:r>
          </a:p>
          <a:p>
            <a:pPr fontAlgn="base"/>
            <a:r>
              <a:rPr lang="en-US" dirty="0" smtClean="0"/>
              <a:t>However, the research did not actually look in the testes to see if SARS-CoV-2 is hanging out there, so "it does not tell us whether the virus infects testes or whether it is a reservoir of virus,”</a:t>
            </a:r>
          </a:p>
          <a:p>
            <a:pPr fontAlgn="base">
              <a:buNone/>
            </a:pPr>
            <a:r>
              <a:rPr lang="en-US" dirty="0" smtClean="0"/>
              <a:t> </a:t>
            </a:r>
          </a:p>
          <a:p>
            <a:endParaRPr lang="en-US"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18058"/>
          </a:xfrm>
        </p:spPr>
        <p:txBody>
          <a:bodyPr/>
          <a:lstStyle/>
          <a:p>
            <a:r>
              <a:rPr lang="en-US" b="1" dirty="0" smtClean="0"/>
              <a:t>CARE FREE</a:t>
            </a:r>
            <a:endParaRPr lang="en-US" b="1" dirty="0"/>
          </a:p>
        </p:txBody>
      </p:sp>
      <p:pic>
        <p:nvPicPr>
          <p:cNvPr id="4" name="Content Placeholder 3" descr="https://tbsnews.net/sites/default/files/styles/very_big_2/public/images/2020/08/20/2.jpg?itok=UUc0OR1I&amp;timestamp=1597904161"/>
          <p:cNvPicPr>
            <a:picLocks noGrp="1"/>
          </p:cNvPicPr>
          <p:nvPr>
            <p:ph idx="1"/>
          </p:nvPr>
        </p:nvPicPr>
        <p:blipFill>
          <a:blip r:embed="rId2"/>
          <a:srcRect/>
          <a:stretch>
            <a:fillRect/>
          </a:stretch>
        </p:blipFill>
        <p:spPr bwMode="auto">
          <a:xfrm>
            <a:off x="1570383" y="1182758"/>
            <a:ext cx="9014791" cy="5536094"/>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95130"/>
            <a:ext cx="10972800" cy="5774635"/>
          </a:xfrm>
        </p:spPr>
        <p:txBody>
          <a:bodyPr>
            <a:normAutofit/>
          </a:bodyPr>
          <a:lstStyle/>
          <a:p>
            <a:pPr>
              <a:buNone/>
            </a:pPr>
            <a:r>
              <a:rPr lang="en-US" dirty="0" smtClean="0"/>
              <a:t>   Now, having this positive correlation between ACE 2 and </a:t>
            </a:r>
            <a:r>
              <a:rPr lang="en-US" dirty="0" err="1" smtClean="0"/>
              <a:t>coronavirus</a:t>
            </a:r>
            <a:r>
              <a:rPr lang="en-US" dirty="0" smtClean="0"/>
              <a:t>, different studies quantified the expression of ACE 2 proteins in human cells based on gender ethnicity, for example, in studying the expression level and pattern of human ACE 2 using a single-cell RNA-sequencing (RNA-</a:t>
            </a:r>
            <a:r>
              <a:rPr lang="en-US" dirty="0" err="1" smtClean="0"/>
              <a:t>seq</a:t>
            </a:r>
            <a:r>
              <a:rPr lang="en-US" dirty="0" smtClean="0"/>
              <a:t>), analysis indicated that </a:t>
            </a:r>
            <a:r>
              <a:rPr lang="en-US" dirty="0" smtClean="0">
                <a:solidFill>
                  <a:srgbClr val="FF0000"/>
                </a:solidFill>
              </a:rPr>
              <a:t>Asian males had higher expression of ACE 2 than female.</a:t>
            </a:r>
          </a:p>
          <a:p>
            <a:endParaRPr lang="en-US" dirty="0" smtClean="0"/>
          </a:p>
          <a:p>
            <a:pPr>
              <a:buNone/>
            </a:pPr>
            <a:r>
              <a:rPr lang="en-US" sz="1700" i="1" dirty="0" smtClean="0"/>
              <a:t>        Zhao Y, Zhao Z, Wang Y, Zhou Y, Ma Y, </a:t>
            </a:r>
            <a:r>
              <a:rPr lang="en-US" sz="1700" i="1" dirty="0" err="1" smtClean="0"/>
              <a:t>Zuo</a:t>
            </a:r>
            <a:r>
              <a:rPr lang="en-US" sz="1700" i="1" dirty="0" smtClean="0"/>
              <a:t> W. Single-cell RNA expression profiling of ACE2, the receptor of SARS-CoV-2. </a:t>
            </a:r>
            <a:r>
              <a:rPr lang="en-US" sz="1700" i="1" dirty="0" err="1" smtClean="0"/>
              <a:t>BioRxiv</a:t>
            </a:r>
            <a:r>
              <a:rPr lang="en-US" sz="1700" i="1" dirty="0" smtClean="0"/>
              <a:t> </a:t>
            </a:r>
            <a:r>
              <a:rPr lang="en-US" sz="1700" i="1" dirty="0" err="1" smtClean="0"/>
              <a:t>Prepr</a:t>
            </a:r>
            <a:r>
              <a:rPr lang="en-US" sz="1700" i="1" dirty="0" smtClean="0"/>
              <a:t>. 2020. 10.1101/20200126919985</a:t>
            </a:r>
            <a:r>
              <a:rPr lang="en-US" dirty="0" smtClean="0"/>
              <a:t>. </a:t>
            </a:r>
          </a:p>
          <a:p>
            <a:endParaRPr lang="en-US" dirty="0" smtClean="0"/>
          </a:p>
          <a:p>
            <a:endParaRPr lang="en-US"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95740"/>
            <a:ext cx="10972800" cy="5430430"/>
          </a:xfrm>
        </p:spPr>
        <p:txBody>
          <a:bodyPr>
            <a:normAutofit/>
          </a:bodyPr>
          <a:lstStyle/>
          <a:p>
            <a:pPr>
              <a:buNone/>
            </a:pPr>
            <a:r>
              <a:rPr lang="en-US" dirty="0" smtClean="0"/>
              <a:t>    </a:t>
            </a:r>
          </a:p>
          <a:p>
            <a:pPr>
              <a:buNone/>
            </a:pPr>
            <a:r>
              <a:rPr lang="en-US" dirty="0" smtClean="0"/>
              <a:t>    Nevertheless, a clear picture of the epidemiology of this Covid-19 is not yet well understood, but it is now becoming clear that being male is also a factor. While it is still too early to determine why the gender gap is emerging, this article point to several possible factors such as </a:t>
            </a:r>
            <a:r>
              <a:rPr lang="en-US" dirty="0" smtClean="0">
                <a:solidFill>
                  <a:srgbClr val="FF0000"/>
                </a:solidFill>
              </a:rPr>
              <a:t>genetics, immunology, and behavioral as the associated factors.</a:t>
            </a:r>
          </a:p>
          <a:p>
            <a:endParaRPr lang="en-US" dirty="0" smtClean="0"/>
          </a:p>
          <a:p>
            <a:pPr>
              <a:buNone/>
            </a:pPr>
            <a:r>
              <a:rPr lang="en-US" sz="1700" i="1" dirty="0" smtClean="0"/>
              <a:t>      </a:t>
            </a:r>
          </a:p>
          <a:p>
            <a:pPr>
              <a:buNone/>
            </a:pPr>
            <a:endParaRPr lang="en-US" sz="1700" i="1" dirty="0" smtClean="0"/>
          </a:p>
          <a:p>
            <a:pPr>
              <a:buNone/>
            </a:pPr>
            <a:r>
              <a:rPr lang="en-US" sz="1700" i="1" dirty="0" smtClean="0"/>
              <a:t>        Guan W, Ni Z, </a:t>
            </a:r>
            <a:r>
              <a:rPr lang="en-US" sz="1700" i="1" dirty="0" err="1" smtClean="0"/>
              <a:t>Hu</a:t>
            </a:r>
            <a:r>
              <a:rPr lang="en-US" sz="1700" i="1" dirty="0" smtClean="0"/>
              <a:t> Y, Liang W, </a:t>
            </a:r>
            <a:r>
              <a:rPr lang="en-US" sz="1700" i="1" dirty="0" err="1" smtClean="0"/>
              <a:t>Ou</a:t>
            </a:r>
            <a:r>
              <a:rPr lang="en-US" sz="1700" i="1" dirty="0" smtClean="0"/>
              <a:t> C, He J, et al. Clinical characteristics of </a:t>
            </a:r>
            <a:r>
              <a:rPr lang="en-US" sz="1700" i="1" dirty="0" err="1" smtClean="0"/>
              <a:t>coronavirus</a:t>
            </a:r>
            <a:r>
              <a:rPr lang="en-US" sz="1700" i="1" dirty="0" smtClean="0"/>
              <a:t> disease 2019 in China. N </a:t>
            </a:r>
            <a:r>
              <a:rPr lang="en-US" sz="1700" i="1" dirty="0" err="1" smtClean="0"/>
              <a:t>Engl</a:t>
            </a:r>
            <a:r>
              <a:rPr lang="en-US" sz="1700" i="1" dirty="0" smtClean="0"/>
              <a:t> J Med 2020;1–13.</a:t>
            </a:r>
          </a:p>
          <a:p>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431236"/>
            <a:ext cx="10972800" cy="4694934"/>
          </a:xfrm>
        </p:spPr>
        <p:txBody>
          <a:bodyPr>
            <a:normAutofit/>
          </a:bodyPr>
          <a:lstStyle/>
          <a:p>
            <a:pPr>
              <a:buNone/>
            </a:pPr>
            <a:r>
              <a:rPr lang="en-US" dirty="0" smtClean="0"/>
              <a:t>  </a:t>
            </a:r>
          </a:p>
          <a:p>
            <a:pPr>
              <a:buNone/>
            </a:pPr>
            <a:r>
              <a:rPr lang="en-US" dirty="0" smtClean="0"/>
              <a:t> To generate an appropriately controlled response during infections, immunological checkpoints, such as the </a:t>
            </a:r>
            <a:r>
              <a:rPr lang="en-US" dirty="0" smtClean="0">
                <a:solidFill>
                  <a:srgbClr val="FF0000"/>
                </a:solidFill>
              </a:rPr>
              <a:t>inhibitory CD200 receptor (CD200R), greatly play a great role in balancing the immune system</a:t>
            </a:r>
            <a:r>
              <a:rPr lang="en-US" dirty="0" smtClean="0"/>
              <a:t> during microbial infection by stimulating and controlling hyper immune mediated response. </a:t>
            </a:r>
          </a:p>
          <a:p>
            <a:pPr>
              <a:buNone/>
            </a:pPr>
            <a:endParaRPr lang="en-US" dirty="0" smtClean="0"/>
          </a:p>
          <a:p>
            <a:pPr>
              <a:buNone/>
            </a:pPr>
            <a:r>
              <a:rPr lang="en-US" sz="1700" i="1" dirty="0" smtClean="0"/>
              <a:t>        </a:t>
            </a:r>
            <a:r>
              <a:rPr lang="en-US" sz="1700" i="1" dirty="0" err="1" smtClean="0"/>
              <a:t>Karnam</a:t>
            </a:r>
            <a:r>
              <a:rPr lang="en-US" sz="1700" i="1" dirty="0" smtClean="0"/>
              <a:t> G, </a:t>
            </a:r>
            <a:r>
              <a:rPr lang="en-US" sz="1700" i="1" dirty="0" err="1" smtClean="0"/>
              <a:t>Rygiel</a:t>
            </a:r>
            <a:r>
              <a:rPr lang="en-US" sz="1700" i="1" dirty="0" smtClean="0"/>
              <a:t> TP, </a:t>
            </a:r>
            <a:r>
              <a:rPr lang="en-US" sz="1700" i="1" dirty="0" err="1" smtClean="0"/>
              <a:t>Raaben</a:t>
            </a:r>
            <a:r>
              <a:rPr lang="en-US" sz="1700" i="1" dirty="0" smtClean="0"/>
              <a:t> M, </a:t>
            </a:r>
            <a:r>
              <a:rPr lang="en-US" sz="1700" i="1" dirty="0" err="1" smtClean="0"/>
              <a:t>Grinwis</a:t>
            </a:r>
            <a:r>
              <a:rPr lang="en-US" sz="1700" i="1" dirty="0" smtClean="0"/>
              <a:t> GCM, </a:t>
            </a:r>
            <a:r>
              <a:rPr lang="en-US" sz="1700" i="1" dirty="0" err="1" smtClean="0"/>
              <a:t>Coenjaerts</a:t>
            </a:r>
            <a:r>
              <a:rPr lang="en-US" sz="1700" i="1" dirty="0" smtClean="0"/>
              <a:t> FE, </a:t>
            </a:r>
            <a:r>
              <a:rPr lang="en-US" sz="1700" i="1" dirty="0" err="1" smtClean="0"/>
              <a:t>Ressing</a:t>
            </a:r>
            <a:r>
              <a:rPr lang="en-US" sz="1700" i="1" dirty="0" smtClean="0"/>
              <a:t> ME, et al. CD200 receptor controls sex-specific TLR7 responses to viral infection. </a:t>
            </a:r>
            <a:r>
              <a:rPr lang="en-US" sz="1700" i="1" dirty="0" err="1" smtClean="0"/>
              <a:t>PLoS</a:t>
            </a:r>
            <a:r>
              <a:rPr lang="en-US" sz="1700" i="1" dirty="0" smtClean="0"/>
              <a:t> </a:t>
            </a:r>
            <a:r>
              <a:rPr lang="en-US" sz="1700" i="1" dirty="0" err="1" smtClean="0"/>
              <a:t>Pathog</a:t>
            </a:r>
            <a:r>
              <a:rPr lang="en-US" sz="1700" i="1" dirty="0" smtClean="0"/>
              <a:t>. 2012;8(5):1–8. </a:t>
            </a:r>
            <a:r>
              <a:rPr lang="en-US" sz="1700" i="1" dirty="0" err="1" smtClean="0"/>
              <a:t>doi</a:t>
            </a:r>
            <a:r>
              <a:rPr lang="en-US" sz="1700" i="1" dirty="0" smtClean="0"/>
              <a:t>: 10.1371/journal.ppat.1002710. [</a:t>
            </a:r>
            <a:r>
              <a:rPr lang="en-US" sz="1700" i="1" dirty="0" err="1" smtClean="0">
                <a:hlinkClick r:id="rId2"/>
              </a:rPr>
              <a:t>CrossRef</a:t>
            </a:r>
            <a:r>
              <a:rPr lang="en-US" sz="1700" i="1" dirty="0" smtClean="0"/>
              <a:t>] [</a:t>
            </a:r>
            <a:r>
              <a:rPr lang="en-US" sz="1700" i="1" dirty="0" smtClean="0">
                <a:hlinkClick r:id="rId3"/>
              </a:rPr>
              <a:t>Google Scholar</a:t>
            </a:r>
            <a:endParaRPr lang="en-US" sz="17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dirty="0" smtClean="0"/>
              <a:t>    The concept of sex-based immunological differences driven by sex hormone and X chromosome has been well described by </a:t>
            </a:r>
            <a:r>
              <a:rPr lang="en-US" dirty="0" err="1" smtClean="0"/>
              <a:t>Elgendy</a:t>
            </a:r>
            <a:r>
              <a:rPr lang="en-US" dirty="0" smtClean="0"/>
              <a:t> where blocking estrogen receptors increased the mortality due SARS-</a:t>
            </a:r>
            <a:r>
              <a:rPr lang="en-US" dirty="0" err="1" smtClean="0"/>
              <a:t>CoV</a:t>
            </a:r>
            <a:r>
              <a:rPr lang="en-US" dirty="0" smtClean="0"/>
              <a:t> infection among female mice, suggesting the role played by </a:t>
            </a:r>
            <a:r>
              <a:rPr lang="en-US" dirty="0" smtClean="0">
                <a:solidFill>
                  <a:srgbClr val="FF0000"/>
                </a:solidFill>
              </a:rPr>
              <a:t>estrogen receptors in blocking some viral infection.</a:t>
            </a:r>
          </a:p>
          <a:p>
            <a:endParaRPr lang="en-US" dirty="0" smtClean="0"/>
          </a:p>
          <a:p>
            <a:pPr>
              <a:buNone/>
            </a:pPr>
            <a:r>
              <a:rPr lang="en-US" sz="1600" i="1" dirty="0" smtClean="0"/>
              <a:t>                                                                            </a:t>
            </a:r>
            <a:r>
              <a:rPr lang="en-US" sz="1600" i="1" dirty="0" err="1" smtClean="0"/>
              <a:t>Elgendy</a:t>
            </a:r>
            <a:r>
              <a:rPr lang="en-US" sz="1600" i="1" dirty="0" smtClean="0"/>
              <a:t> IY, </a:t>
            </a:r>
            <a:r>
              <a:rPr lang="en-US" sz="1600" i="1" dirty="0" err="1" smtClean="0"/>
              <a:t>Pepine</a:t>
            </a:r>
            <a:r>
              <a:rPr lang="en-US" sz="1600" i="1" dirty="0" smtClean="0"/>
              <a:t> CJ. Jo </a:t>
            </a:r>
            <a:r>
              <a:rPr lang="en-US" sz="1600" i="1" dirty="0" err="1" smtClean="0"/>
              <a:t>ur</a:t>
            </a:r>
            <a:r>
              <a:rPr lang="en-US" sz="1600" i="1" dirty="0" smtClean="0"/>
              <a:t> of. </a:t>
            </a:r>
            <a:r>
              <a:rPr lang="en-US" sz="1600" i="1" dirty="0" err="1" smtClean="0"/>
              <a:t>Int</a:t>
            </a:r>
            <a:r>
              <a:rPr lang="en-US" sz="1600" i="1" dirty="0" smtClean="0"/>
              <a:t> J </a:t>
            </a:r>
            <a:r>
              <a:rPr lang="en-US" sz="1600" i="1" dirty="0" err="1" smtClean="0"/>
              <a:t>Cardiol</a:t>
            </a:r>
            <a:r>
              <a:rPr lang="en-US" sz="1600" i="1" dirty="0" smtClean="0"/>
              <a:t> [Internet]. 2020. 10.1016/j.ijcard.2020.05.026</a:t>
            </a:r>
          </a:p>
          <a:p>
            <a:pPr>
              <a:buNone/>
            </a:pPr>
            <a:endParaRPr lang="en-US" dirty="0" smtClean="0"/>
          </a:p>
          <a:p>
            <a:endParaRPr lang="en-US"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b="1" dirty="0" smtClean="0"/>
          </a:p>
          <a:p>
            <a:r>
              <a:rPr lang="en-US" b="1" dirty="0" err="1" smtClean="0"/>
              <a:t>Covid</a:t>
            </a:r>
            <a:r>
              <a:rPr lang="en-US" b="1" dirty="0" smtClean="0"/>
              <a:t> Kills More Men Than Women. Experts Still Can’t Explain Why</a:t>
            </a:r>
            <a:endParaRPr lang="en-US" dirty="0" smtClean="0"/>
          </a:p>
          <a:p>
            <a:r>
              <a:rPr lang="en-US" b="1" dirty="0" smtClean="0"/>
              <a:t>A new tracker from Harvard’s Gender </a:t>
            </a:r>
            <a:r>
              <a:rPr lang="en-US" b="1" dirty="0" err="1" smtClean="0"/>
              <a:t>Sci</a:t>
            </a:r>
            <a:r>
              <a:rPr lang="en-US" b="1" dirty="0" smtClean="0"/>
              <a:t> Lab is the first to consolidate sex-separated data from across the US. It may help researchers solve the mystery.</a:t>
            </a:r>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1EDD21E1-BAF0-4314-AB31-82ECB8AC9EA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FDC8619C-F25D-468E-95FA-2A2151D7DD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 xmlns:a16="http://schemas.microsoft.com/office/drawing/2014/main" id="{5C8CA6C5-4D7B-4634-AD55-5ECF269D93EC}"/>
              </a:ext>
            </a:extLst>
          </p:cNvPr>
          <p:cNvSpPr>
            <a:spLocks noGrp="1"/>
          </p:cNvSpPr>
          <p:nvPr>
            <p:ph idx="1"/>
          </p:nvPr>
        </p:nvSpPr>
        <p:spPr>
          <a:xfrm>
            <a:off x="414871" y="618068"/>
            <a:ext cx="5357012" cy="5274786"/>
          </a:xfrm>
        </p:spPr>
        <p:txBody>
          <a:bodyPr>
            <a:normAutofit/>
          </a:bodyPr>
          <a:lstStyle/>
          <a:p>
            <a:pPr marL="0" indent="0">
              <a:lnSpc>
                <a:spcPct val="150000"/>
              </a:lnSpc>
              <a:buNone/>
            </a:pPr>
            <a:r>
              <a:rPr lang="en-US" sz="2400" b="1" dirty="0">
                <a:solidFill>
                  <a:schemeClr val="tx1"/>
                </a:solidFill>
                <a:latin typeface="Arial Black" panose="020B0A04020102020204" pitchFamily="34" charset="0"/>
              </a:rPr>
              <a:t>Human to Human transmission</a:t>
            </a:r>
          </a:p>
          <a:p>
            <a:pPr marL="0" indent="0">
              <a:lnSpc>
                <a:spcPct val="150000"/>
              </a:lnSpc>
              <a:buNone/>
            </a:pPr>
            <a:r>
              <a:rPr lang="en-US" sz="2600" dirty="0">
                <a:solidFill>
                  <a:srgbClr val="FF0000"/>
                </a:solidFill>
                <a:latin typeface="Arial Black" panose="020B0A04020102020204" pitchFamily="34" charset="0"/>
              </a:rPr>
              <a:t>Direct transmission: </a:t>
            </a:r>
          </a:p>
          <a:p>
            <a:pPr>
              <a:lnSpc>
                <a:spcPct val="150000"/>
              </a:lnSpc>
            </a:pPr>
            <a:r>
              <a:rPr lang="en-US" sz="2600" dirty="0">
                <a:latin typeface="Arial Black" panose="020B0A04020102020204" pitchFamily="34" charset="0"/>
              </a:rPr>
              <a:t>Through droplets, ex- coughing and sneezing.</a:t>
            </a:r>
          </a:p>
          <a:p>
            <a:pPr marL="0" indent="0">
              <a:lnSpc>
                <a:spcPct val="150000"/>
              </a:lnSpc>
              <a:buNone/>
            </a:pPr>
            <a:endParaRPr lang="en-US" sz="2600" dirty="0">
              <a:latin typeface="Arial Black" panose="020B0A04020102020204" pitchFamily="34" charset="0"/>
            </a:endParaRPr>
          </a:p>
          <a:p>
            <a:pPr>
              <a:lnSpc>
                <a:spcPct val="150000"/>
              </a:lnSpc>
            </a:pPr>
            <a:r>
              <a:rPr lang="en-US" sz="2600" dirty="0">
                <a:latin typeface="Arial Black" panose="020B0A04020102020204" pitchFamily="34" charset="0"/>
              </a:rPr>
              <a:t>And close contact with oral and respiratory secretions, etc. </a:t>
            </a:r>
          </a:p>
          <a:p>
            <a:endParaRPr lang="en-US" dirty="0"/>
          </a:p>
        </p:txBody>
      </p:sp>
      <p:pic>
        <p:nvPicPr>
          <p:cNvPr id="7170" name="Picture 2" descr="Image result for disease droplet transmission">
            <a:extLst>
              <a:ext uri="{FF2B5EF4-FFF2-40B4-BE49-F238E27FC236}">
                <a16:creationId xmlns="" xmlns:a16="http://schemas.microsoft.com/office/drawing/2014/main" id="{C5B2B3F7-C10A-44ED-A206-D39E49D20CB2}"/>
              </a:ext>
            </a:extLst>
          </p:cNvPr>
          <p:cNvPicPr>
            <a:picLocks noChangeAspect="1" noChangeArrowheads="1"/>
          </p:cNvPicPr>
          <p:nvPr/>
        </p:nvPicPr>
        <p:blipFill>
          <a:blip r:embed="rId2">
            <a:extLst>
              <a:ext uri="{28A0092B-C50C-407E-A947-70E740481C1C}">
                <a14:useLocalDpi xmlns="" xmlns:a14="http://schemas.microsoft.com/office/drawing/2010/main" val="0"/>
              </a:ext>
            </a:extLst>
          </a:blip>
          <a:stretch>
            <a:fillRect/>
          </a:stretch>
        </p:blipFill>
        <p:spPr bwMode="auto">
          <a:xfrm>
            <a:off x="6091918" y="998386"/>
            <a:ext cx="5451627" cy="4683967"/>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Freeform 12">
            <a:extLst>
              <a:ext uri="{FF2B5EF4-FFF2-40B4-BE49-F238E27FC236}">
                <a16:creationId xmlns="" xmlns:a16="http://schemas.microsoft.com/office/drawing/2014/main" id="{7D9439D6-DEAD-4CEB-A61B-BE3D64D1B5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6061235"/>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870660442"/>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CHILDREN</a:t>
            </a:r>
            <a:endParaRPr lang="en-US" b="1" dirty="0"/>
          </a:p>
        </p:txBody>
      </p:sp>
      <p:sp>
        <p:nvSpPr>
          <p:cNvPr id="3" name="Content Placeholder 2"/>
          <p:cNvSpPr>
            <a:spLocks noGrp="1"/>
          </p:cNvSpPr>
          <p:nvPr>
            <p:ph idx="1"/>
          </p:nvPr>
        </p:nvSpPr>
        <p:spPr/>
        <p:txBody>
          <a:bodyPr>
            <a:normAutofit fontScale="92500" lnSpcReduction="20000"/>
          </a:bodyPr>
          <a:lstStyle/>
          <a:p>
            <a:r>
              <a:rPr lang="en-US" b="1" dirty="0" smtClean="0"/>
              <a:t>Children are not spreaders</a:t>
            </a:r>
            <a:endParaRPr lang="en-US" dirty="0" smtClean="0"/>
          </a:p>
          <a:p>
            <a:r>
              <a:rPr lang="en-US" dirty="0" smtClean="0"/>
              <a:t>In any case, the age distribution of COVID-19 cases differs significantly from that of other infectious diseases, where children are often considered "super-spreaders" because they spread a virus quickly throughout the population.</a:t>
            </a:r>
          </a:p>
          <a:p>
            <a:r>
              <a:rPr lang="en-US" dirty="0" smtClean="0"/>
              <a:t>This is not the case with the new </a:t>
            </a:r>
            <a:r>
              <a:rPr lang="en-US" dirty="0" err="1" smtClean="0"/>
              <a:t>coronavirus</a:t>
            </a:r>
            <a:r>
              <a:rPr lang="en-US" dirty="0" smtClean="0"/>
              <a:t>, according to a </a:t>
            </a:r>
            <a:r>
              <a:rPr lang="en-US" dirty="0" smtClean="0">
                <a:hlinkClick r:id="rId2"/>
              </a:rPr>
              <a:t>much-noticed study</a:t>
            </a:r>
            <a:r>
              <a:rPr lang="en-US" dirty="0" smtClean="0"/>
              <a:t> commissioned by government of the German state of Baden-Württemberg. The study is now serving as the basis for a rapid and comprehensive return to normal operations in daycare </a:t>
            </a:r>
            <a:r>
              <a:rPr lang="en-US" dirty="0" err="1" smtClean="0"/>
              <a:t>centres</a:t>
            </a:r>
            <a:r>
              <a:rPr lang="en-US" dirty="0" smtClean="0"/>
              <a:t> and schools, provided that hygiene standards and distancing rules are observed.</a:t>
            </a:r>
          </a:p>
          <a:p>
            <a:endParaRPr lang="en-US"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Children less at risk</a:t>
            </a:r>
            <a:endParaRPr lang="en-US" dirty="0" smtClean="0"/>
          </a:p>
          <a:p>
            <a:r>
              <a:rPr lang="en-US" dirty="0" smtClean="0"/>
              <a:t>Surprisingly, children are not among the weakest members of society when it comes to the new </a:t>
            </a:r>
            <a:r>
              <a:rPr lang="en-US" dirty="0" err="1" smtClean="0"/>
              <a:t>coronavirus</a:t>
            </a:r>
            <a:r>
              <a:rPr lang="en-US" dirty="0" smtClean="0"/>
              <a:t> — in most children, the disease it causes takes a comparatively mild and often asymptomatic course. Of the around </a:t>
            </a:r>
            <a:r>
              <a:rPr lang="en-US" dirty="0" smtClean="0">
                <a:solidFill>
                  <a:srgbClr val="FF0000"/>
                </a:solidFill>
              </a:rPr>
              <a:t>9,000 people who have died of COVID-19 </a:t>
            </a:r>
            <a:r>
              <a:rPr lang="en-US" dirty="0" smtClean="0"/>
              <a:t>in Germany since the beginning of the pandemic, </a:t>
            </a:r>
            <a:r>
              <a:rPr lang="en-US" dirty="0" smtClean="0">
                <a:solidFill>
                  <a:srgbClr val="FF0000"/>
                </a:solidFill>
              </a:rPr>
              <a:t>only three were under 18 years of age.</a:t>
            </a:r>
          </a:p>
          <a:p>
            <a:r>
              <a:rPr lang="en-US" dirty="0" smtClean="0"/>
              <a:t>The reason for this is not yet fully understood. Doctors assume that the already innate "unspecific system" is effective in small children. As protection against the first pathogens, the mother gives her own specific immune protection to the fetus and later to the newborn via breast milk.</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a:t>
            </a:r>
            <a:endParaRPr lang="en-US" dirty="0"/>
          </a:p>
        </p:txBody>
      </p:sp>
      <p:sp>
        <p:nvSpPr>
          <p:cNvPr id="3" name="Content Placeholder 2"/>
          <p:cNvSpPr>
            <a:spLocks noGrp="1"/>
          </p:cNvSpPr>
          <p:nvPr>
            <p:ph idx="1"/>
          </p:nvPr>
        </p:nvSpPr>
        <p:spPr/>
        <p:txBody>
          <a:bodyPr/>
          <a:lstStyle/>
          <a:p>
            <a:endParaRPr lang="en-US" dirty="0" smtClean="0"/>
          </a:p>
          <a:p>
            <a:r>
              <a:rPr lang="en-US" dirty="0" smtClean="0"/>
              <a:t>This "passive immunization" usually lasts until children have built up their own defense system. Children develop their specific immune defense up to the age of about 10. And even after that, their defense system remains capable of learning throughout their lives when new pathogens appear.</a:t>
            </a:r>
          </a:p>
          <a:p>
            <a:endParaRPr 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BB10A7E-06B1-40DB-8565-C96A1D8FD650}"/>
              </a:ext>
            </a:extLst>
          </p:cNvPr>
          <p:cNvPicPr>
            <a:picLocks noChangeAspect="1"/>
          </p:cNvPicPr>
          <p:nvPr/>
        </p:nvPicPr>
        <p:blipFill>
          <a:blip r:embed="rId2"/>
          <a:stretch>
            <a:fillRect/>
          </a:stretch>
        </p:blipFill>
        <p:spPr>
          <a:xfrm>
            <a:off x="1209369" y="1493592"/>
            <a:ext cx="9261986" cy="4563370"/>
          </a:xfrm>
          <a:prstGeom prst="rect">
            <a:avLst/>
          </a:prstGeom>
        </p:spPr>
      </p:pic>
      <p:sp>
        <p:nvSpPr>
          <p:cNvPr id="2" name="Rectangle 1">
            <a:extLst>
              <a:ext uri="{FF2B5EF4-FFF2-40B4-BE49-F238E27FC236}">
                <a16:creationId xmlns:a16="http://schemas.microsoft.com/office/drawing/2014/main" xmlns="" id="{2B7E15F1-E53C-4F8A-A3E7-BE5FBD5F0E30}"/>
              </a:ext>
            </a:extLst>
          </p:cNvPr>
          <p:cNvSpPr/>
          <p:nvPr/>
        </p:nvSpPr>
        <p:spPr>
          <a:xfrm>
            <a:off x="3446349" y="4656522"/>
            <a:ext cx="5545364" cy="707886"/>
          </a:xfrm>
          <a:prstGeom prst="rect">
            <a:avLst/>
          </a:prstGeom>
          <a:solidFill>
            <a:schemeClr val="accent2">
              <a:lumMod val="20000"/>
              <a:lumOff val="80000"/>
            </a:schemeClr>
          </a:solidFill>
        </p:spPr>
        <p:txBody>
          <a:bodyPr wrap="none">
            <a:spAutoFit/>
          </a:bodyPr>
          <a:lstStyle/>
          <a:p>
            <a:r>
              <a:rPr lang="en-US" sz="4000" dirty="0">
                <a:solidFill>
                  <a:srgbClr val="FF0000"/>
                </a:solidFill>
                <a:latin typeface="Arial Black" panose="020B0A04020102020204" pitchFamily="34" charset="0"/>
              </a:rPr>
              <a:t>Most Stressed Out</a:t>
            </a:r>
          </a:p>
        </p:txBody>
      </p:sp>
      <p:sp>
        <p:nvSpPr>
          <p:cNvPr id="4" name="TextBox 3">
            <a:extLst>
              <a:ext uri="{FF2B5EF4-FFF2-40B4-BE49-F238E27FC236}">
                <a16:creationId xmlns:a16="http://schemas.microsoft.com/office/drawing/2014/main" xmlns="" id="{099B0A53-0F6B-4619-B10D-2B4B29EF37BE}"/>
              </a:ext>
            </a:extLst>
          </p:cNvPr>
          <p:cNvSpPr txBox="1"/>
          <p:nvPr/>
        </p:nvSpPr>
        <p:spPr>
          <a:xfrm>
            <a:off x="1209369" y="0"/>
            <a:ext cx="9261986" cy="1477328"/>
          </a:xfrm>
          <a:prstGeom prst="rect">
            <a:avLst/>
          </a:prstGeom>
          <a:solidFill>
            <a:schemeClr val="accent1">
              <a:lumMod val="40000"/>
              <a:lumOff val="60000"/>
            </a:schemeClr>
          </a:solidFill>
        </p:spPr>
        <p:txBody>
          <a:bodyPr wrap="square" rtlCol="0">
            <a:spAutoFit/>
          </a:bodyPr>
          <a:lstStyle/>
          <a:p>
            <a:pPr algn="ctr"/>
            <a:endParaRPr lang="en-US" dirty="0">
              <a:latin typeface="Arial Black" panose="020B0A04020102020204" pitchFamily="34" charset="0"/>
            </a:endParaRPr>
          </a:p>
          <a:p>
            <a:pPr algn="ctr"/>
            <a:r>
              <a:rPr lang="en-US" sz="3600" dirty="0">
                <a:latin typeface="Arial Black" panose="020B0A04020102020204" pitchFamily="34" charset="0"/>
              </a:rPr>
              <a:t>Our Heroes, Our Frontline Fighters</a:t>
            </a:r>
          </a:p>
          <a:p>
            <a:pPr algn="ctr"/>
            <a:endParaRPr lang="en-US" dirty="0">
              <a:latin typeface="Arial Black" panose="020B0A04020102020204" pitchFamily="34" charset="0"/>
            </a:endParaRPr>
          </a:p>
          <a:p>
            <a:pPr algn="ctr"/>
            <a:endParaRPr lang="en-US" dirty="0">
              <a:latin typeface="Arial Black" panose="020B0A04020102020204" pitchFamily="34" charset="0"/>
            </a:endParaRPr>
          </a:p>
        </p:txBody>
      </p:sp>
      <p:sp>
        <p:nvSpPr>
          <p:cNvPr id="3" name="Footer Placeholder 2">
            <a:extLst>
              <a:ext uri="{FF2B5EF4-FFF2-40B4-BE49-F238E27FC236}">
                <a16:creationId xmlns:a16="http://schemas.microsoft.com/office/drawing/2014/main" xmlns="" id="{4EAF708C-2736-4317-AB48-9ED8B030874F}"/>
              </a:ext>
            </a:extLst>
          </p:cNvPr>
          <p:cNvSpPr>
            <a:spLocks noGrp="1"/>
          </p:cNvSpPr>
          <p:nvPr>
            <p:ph type="ftr" sz="quarter" idx="11"/>
          </p:nvPr>
        </p:nvSpPr>
        <p:spPr/>
        <p:txBody>
          <a:bodyPr/>
          <a:lstStyle/>
          <a:p>
            <a:r>
              <a:rPr lang="en-US"/>
              <a:t>dr.mekhala.sarkar@gmail.com</a:t>
            </a:r>
            <a:endParaRPr lang="en-US" dirty="0"/>
          </a:p>
        </p:txBody>
      </p:sp>
      <p:sp>
        <p:nvSpPr>
          <p:cNvPr id="5" name="Slide Number Placeholder 4">
            <a:extLst>
              <a:ext uri="{FF2B5EF4-FFF2-40B4-BE49-F238E27FC236}">
                <a16:creationId xmlns:a16="http://schemas.microsoft.com/office/drawing/2014/main" xmlns="" id="{ED786C82-7AB2-424F-81B1-3881D967D1E4}"/>
              </a:ext>
            </a:extLst>
          </p:cNvPr>
          <p:cNvSpPr>
            <a:spLocks noGrp="1"/>
          </p:cNvSpPr>
          <p:nvPr>
            <p:ph type="sldNum" sz="quarter" idx="12"/>
          </p:nvPr>
        </p:nvSpPr>
        <p:spPr/>
        <p:txBody>
          <a:bodyPr/>
          <a:lstStyle/>
          <a:p>
            <a:fld id="{6D22F896-40B5-4ADD-8801-0D06FADFA095}" type="slidenum">
              <a:rPr lang="en-US" smtClean="0"/>
              <a:pPr/>
              <a:t>83</a:t>
            </a:fld>
            <a:endParaRPr lang="en-US" dirty="0"/>
          </a:p>
        </p:txBody>
      </p:sp>
    </p:spTree>
    <p:extLst>
      <p:ext uri="{BB962C8B-B14F-4D97-AF65-F5344CB8AC3E}">
        <p14:creationId xmlns:p14="http://schemas.microsoft.com/office/powerpoint/2010/main" xmlns="" val="8902199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Physician’s Wellbeing-ACP</a:t>
            </a:r>
            <a:endParaRPr lang="en-US" dirty="0"/>
          </a:p>
        </p:txBody>
      </p:sp>
      <p:pic>
        <p:nvPicPr>
          <p:cNvPr id="7" name="Content Placeholder 6" descr="Macintosh HD:Users:emiliamckee:Desktop:acp:CORD Infographic.png"/>
          <p:cNvPicPr>
            <a:picLocks noGrp="1"/>
          </p:cNvPicPr>
          <p:nvPr>
            <p:ph sz="half" idx="2"/>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09600" y="1987826"/>
            <a:ext cx="5386388" cy="4082395"/>
          </a:xfrm>
          <a:prstGeom prst="rect">
            <a:avLst/>
          </a:prstGeom>
          <a:noFill/>
          <a:ln>
            <a:noFill/>
          </a:ln>
        </p:spPr>
      </p:pic>
      <p:pic>
        <p:nvPicPr>
          <p:cNvPr id="8" name="Content Placeholder 7"/>
          <p:cNvPicPr>
            <a:picLocks noGrp="1"/>
          </p:cNvPicPr>
          <p:nvPr>
            <p:ph sz="quarter" idx="4"/>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611405" y="2037523"/>
            <a:ext cx="4552428" cy="408864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 Out Depressed Doctors</a:t>
            </a:r>
            <a:endParaRPr lang="en-US" dirty="0"/>
          </a:p>
        </p:txBody>
      </p:sp>
      <p:pic>
        <p:nvPicPr>
          <p:cNvPr id="7" name="Content Placeholder 6" descr="Macintosh HD:Users:emiliamckee:Desktop:acp:doc alone sitting.jpeg"/>
          <p:cNvPicPr>
            <a:picLocks noGrp="1"/>
          </p:cNvPicPr>
          <p:nvPr>
            <p:ph sz="half" idx="2"/>
          </p:nvPr>
        </p:nvPicPr>
        <p:blipFill>
          <a:blip r:embed="rId2">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09600" y="1580322"/>
            <a:ext cx="5386388" cy="4365499"/>
          </a:xfrm>
          <a:prstGeom prst="rect">
            <a:avLst/>
          </a:prstGeom>
          <a:noFill/>
          <a:ln>
            <a:noFill/>
          </a:ln>
        </p:spPr>
      </p:pic>
      <p:pic>
        <p:nvPicPr>
          <p:cNvPr id="8" name="Content Placeholder 7" descr="Macintosh HD:Users:emiliamckee:Desktop:acp:distress.jpg"/>
          <p:cNvPicPr>
            <a:picLocks noGrp="1"/>
          </p:cNvPicPr>
          <p:nvPr>
            <p:ph sz="quarter" idx="4"/>
          </p:nvPr>
        </p:nvPicPr>
        <p:blipFill>
          <a:blip r:embed="rId3">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val="0"/>
              </a:ext>
            </a:extLst>
          </a:blip>
          <a:srcRect/>
          <a:stretch>
            <a:fillRect/>
          </a:stretch>
        </p:blipFill>
        <p:spPr bwMode="auto">
          <a:xfrm>
            <a:off x="6211957" y="1490869"/>
            <a:ext cx="5297556" cy="451236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4BED4CE6-912B-406C-951B-A51A19D9F2DE}"/>
              </a:ext>
            </a:extLst>
          </p:cNvPr>
          <p:cNvSpPr/>
          <p:nvPr/>
        </p:nvSpPr>
        <p:spPr>
          <a:xfrm>
            <a:off x="1106556" y="1078252"/>
            <a:ext cx="9727096" cy="1938992"/>
          </a:xfrm>
          <a:prstGeom prst="rect">
            <a:avLst/>
          </a:prstGeom>
          <a:solidFill>
            <a:schemeClr val="accent1">
              <a:lumMod val="40000"/>
              <a:lumOff val="60000"/>
            </a:schemeClr>
          </a:solidFill>
        </p:spPr>
        <p:txBody>
          <a:bodyPr wrap="square">
            <a:spAutoFit/>
          </a:bodyPr>
          <a:lstStyle/>
          <a:p>
            <a:r>
              <a:rPr lang="en-US" sz="4000" dirty="0"/>
              <a:t>More than half (59.0%)had moderate to severe levels of perceived stress (</a:t>
            </a:r>
            <a:r>
              <a:rPr lang="en-US" sz="4000" dirty="0" err="1"/>
              <a:t>PSSscores</a:t>
            </a:r>
            <a:r>
              <a:rPr lang="en-US" sz="4000" dirty="0"/>
              <a:t> ≥14).</a:t>
            </a:r>
          </a:p>
        </p:txBody>
      </p:sp>
      <p:sp>
        <p:nvSpPr>
          <p:cNvPr id="3" name="Rectangle 2">
            <a:extLst>
              <a:ext uri="{FF2B5EF4-FFF2-40B4-BE49-F238E27FC236}">
                <a16:creationId xmlns:a16="http://schemas.microsoft.com/office/drawing/2014/main" xmlns="" id="{7A258ABF-7CC4-47AC-A2B6-6328C2F3CEB9}"/>
              </a:ext>
            </a:extLst>
          </p:cNvPr>
          <p:cNvSpPr/>
          <p:nvPr/>
        </p:nvSpPr>
        <p:spPr>
          <a:xfrm>
            <a:off x="1106556" y="3643195"/>
            <a:ext cx="9978887" cy="2308324"/>
          </a:xfrm>
          <a:prstGeom prst="rect">
            <a:avLst/>
          </a:prstGeom>
          <a:solidFill>
            <a:schemeClr val="accent3">
              <a:lumMod val="20000"/>
              <a:lumOff val="80000"/>
            </a:schemeClr>
          </a:solidFill>
        </p:spPr>
        <p:txBody>
          <a:bodyPr wrap="square">
            <a:spAutoFit/>
          </a:bodyPr>
          <a:lstStyle/>
          <a:p>
            <a:r>
              <a:rPr lang="en-US" sz="3600" dirty="0"/>
              <a:t> 1509 (</a:t>
            </a:r>
            <a:r>
              <a:rPr lang="en-US" sz="3600" b="1" dirty="0">
                <a:solidFill>
                  <a:srgbClr val="FF0000"/>
                </a:solidFill>
              </a:rPr>
              <a:t>29.8 percent</a:t>
            </a:r>
            <a:r>
              <a:rPr lang="en-US" sz="3600" dirty="0"/>
              <a:t>), 681 </a:t>
            </a:r>
          </a:p>
          <a:p>
            <a:r>
              <a:rPr lang="en-US" sz="3600" dirty="0"/>
              <a:t>(13.5 percent) and 1218 (</a:t>
            </a:r>
            <a:r>
              <a:rPr lang="en-US" sz="3600" b="1" dirty="0">
                <a:solidFill>
                  <a:srgbClr val="FF0000"/>
                </a:solidFill>
              </a:rPr>
              <a:t>24.1 percent</a:t>
            </a:r>
            <a:r>
              <a:rPr lang="en-US" sz="3600" dirty="0"/>
              <a:t>) HWs reported stress, depression and anxiety symptoms</a:t>
            </a:r>
          </a:p>
        </p:txBody>
      </p:sp>
      <p:sp>
        <p:nvSpPr>
          <p:cNvPr id="4" name="Footer Placeholder 3">
            <a:extLst>
              <a:ext uri="{FF2B5EF4-FFF2-40B4-BE49-F238E27FC236}">
                <a16:creationId xmlns:a16="http://schemas.microsoft.com/office/drawing/2014/main" xmlns="" id="{33D8D2F1-EEAA-4073-86A3-CC570D09F91E}"/>
              </a:ext>
            </a:extLst>
          </p:cNvPr>
          <p:cNvSpPr>
            <a:spLocks noGrp="1"/>
          </p:cNvSpPr>
          <p:nvPr>
            <p:ph type="ftr" sz="quarter" idx="11"/>
          </p:nvPr>
        </p:nvSpPr>
        <p:spPr/>
        <p:txBody>
          <a:bodyPr/>
          <a:lstStyle/>
          <a:p>
            <a:r>
              <a:rPr lang="en-US"/>
              <a:t>dr.mekhala.sarkar@gmail.com</a:t>
            </a:r>
            <a:endParaRPr lang="en-US" dirty="0"/>
          </a:p>
        </p:txBody>
      </p:sp>
      <p:sp>
        <p:nvSpPr>
          <p:cNvPr id="5" name="Slide Number Placeholder 4">
            <a:extLst>
              <a:ext uri="{FF2B5EF4-FFF2-40B4-BE49-F238E27FC236}">
                <a16:creationId xmlns:a16="http://schemas.microsoft.com/office/drawing/2014/main" xmlns="" id="{69FB9349-8D9A-459D-B7C0-81163EA8AB4A}"/>
              </a:ext>
            </a:extLst>
          </p:cNvPr>
          <p:cNvSpPr>
            <a:spLocks noGrp="1"/>
          </p:cNvSpPr>
          <p:nvPr>
            <p:ph type="sldNum" sz="quarter" idx="12"/>
          </p:nvPr>
        </p:nvSpPr>
        <p:spPr/>
        <p:txBody>
          <a:bodyPr/>
          <a:lstStyle/>
          <a:p>
            <a:fld id="{6D22F896-40B5-4ADD-8801-0D06FADFA095}" type="slidenum">
              <a:rPr lang="en-US" smtClean="0"/>
              <a:pPr/>
              <a:t>86</a:t>
            </a:fld>
            <a:endParaRPr lang="en-US" dirty="0"/>
          </a:p>
        </p:txBody>
      </p:sp>
    </p:spTree>
    <p:extLst>
      <p:ext uri="{BB962C8B-B14F-4D97-AF65-F5344CB8AC3E}">
        <p14:creationId xmlns:p14="http://schemas.microsoft.com/office/powerpoint/2010/main" xmlns="" val="12092470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BCEE0528-A880-42A2-BB5F-2EBB62483446}"/>
              </a:ext>
            </a:extLst>
          </p:cNvPr>
          <p:cNvPicPr>
            <a:picLocks noChangeAspect="1"/>
          </p:cNvPicPr>
          <p:nvPr/>
        </p:nvPicPr>
        <p:blipFill rotWithShape="1">
          <a:blip r:embed="rId2"/>
          <a:srcRect l="4179" t="3285" r="5909"/>
          <a:stretch/>
        </p:blipFill>
        <p:spPr>
          <a:xfrm>
            <a:off x="1209367" y="310896"/>
            <a:ext cx="10294374" cy="6355374"/>
          </a:xfrm>
          <a:prstGeom prst="rect">
            <a:avLst/>
          </a:prstGeom>
        </p:spPr>
      </p:pic>
      <p:cxnSp>
        <p:nvCxnSpPr>
          <p:cNvPr id="11" name="Straight Connector 10">
            <a:extLst>
              <a:ext uri="{FF2B5EF4-FFF2-40B4-BE49-F238E27FC236}">
                <a16:creationId xmlns:a16="http://schemas.microsoft.com/office/drawing/2014/main" xmlns="" id="{21F74438-9D77-49DA-A1DA-279EF3A0FA53}"/>
              </a:ext>
            </a:extLst>
          </p:cNvPr>
          <p:cNvCxnSpPr/>
          <p:nvPr/>
        </p:nvCxnSpPr>
        <p:spPr>
          <a:xfrm>
            <a:off x="1209368" y="169606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CA52E7EC-945E-413E-8811-B7D36C3DF3E1}"/>
              </a:ext>
            </a:extLst>
          </p:cNvPr>
          <p:cNvCxnSpPr>
            <a:cxnSpLocks/>
          </p:cNvCxnSpPr>
          <p:nvPr/>
        </p:nvCxnSpPr>
        <p:spPr>
          <a:xfrm>
            <a:off x="1828800" y="2315497"/>
            <a:ext cx="6666270"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4" name="Straight Connector 13">
            <a:extLst>
              <a:ext uri="{FF2B5EF4-FFF2-40B4-BE49-F238E27FC236}">
                <a16:creationId xmlns:a16="http://schemas.microsoft.com/office/drawing/2014/main" xmlns="" id="{7A52B13E-C112-49B4-8CFD-5E59E8995A7A}"/>
              </a:ext>
            </a:extLst>
          </p:cNvPr>
          <p:cNvCxnSpPr>
            <a:cxnSpLocks/>
          </p:cNvCxnSpPr>
          <p:nvPr/>
        </p:nvCxnSpPr>
        <p:spPr>
          <a:xfrm>
            <a:off x="1828800" y="2733368"/>
            <a:ext cx="5368413"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6" name="Straight Connector 15">
            <a:extLst>
              <a:ext uri="{FF2B5EF4-FFF2-40B4-BE49-F238E27FC236}">
                <a16:creationId xmlns:a16="http://schemas.microsoft.com/office/drawing/2014/main" xmlns="" id="{7323E6F4-6C10-45E4-A0D7-54436422FBA1}"/>
              </a:ext>
            </a:extLst>
          </p:cNvPr>
          <p:cNvCxnSpPr>
            <a:cxnSpLocks/>
          </p:cNvCxnSpPr>
          <p:nvPr/>
        </p:nvCxnSpPr>
        <p:spPr>
          <a:xfrm>
            <a:off x="1828800" y="3234814"/>
            <a:ext cx="5117690" cy="0"/>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8" name="Straight Connector 17">
            <a:extLst>
              <a:ext uri="{FF2B5EF4-FFF2-40B4-BE49-F238E27FC236}">
                <a16:creationId xmlns:a16="http://schemas.microsoft.com/office/drawing/2014/main" xmlns="" id="{1E6B3DB3-DC81-4CE2-8B8A-65C3EBDB2C30}"/>
              </a:ext>
            </a:extLst>
          </p:cNvPr>
          <p:cNvCxnSpPr>
            <a:cxnSpLocks/>
          </p:cNvCxnSpPr>
          <p:nvPr/>
        </p:nvCxnSpPr>
        <p:spPr>
          <a:xfrm flipV="1">
            <a:off x="1828800" y="3632329"/>
            <a:ext cx="4011562" cy="19664"/>
          </a:xfrm>
          <a:prstGeom prst="line">
            <a:avLst/>
          </a:prstGeom>
          <a:ln w="57150">
            <a:solidFill>
              <a:srgbClr val="FF0000"/>
            </a:solidFill>
          </a:ln>
        </p:spPr>
        <p:style>
          <a:lnRef idx="3">
            <a:schemeClr val="accent5"/>
          </a:lnRef>
          <a:fillRef idx="0">
            <a:schemeClr val="accent5"/>
          </a:fillRef>
          <a:effectRef idx="2">
            <a:schemeClr val="accent5"/>
          </a:effectRef>
          <a:fontRef idx="minor">
            <a:schemeClr val="tx1"/>
          </a:fontRef>
        </p:style>
      </p:cxnSp>
      <p:sp>
        <p:nvSpPr>
          <p:cNvPr id="2" name="Footer Placeholder 1">
            <a:extLst>
              <a:ext uri="{FF2B5EF4-FFF2-40B4-BE49-F238E27FC236}">
                <a16:creationId xmlns:a16="http://schemas.microsoft.com/office/drawing/2014/main" xmlns="" id="{6EC44B31-6195-419B-A098-0535C8484616}"/>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D2FFE2AE-424D-40DD-87A9-BF9F04178CF3}"/>
              </a:ext>
            </a:extLst>
          </p:cNvPr>
          <p:cNvSpPr>
            <a:spLocks noGrp="1"/>
          </p:cNvSpPr>
          <p:nvPr>
            <p:ph type="sldNum" sz="quarter" idx="12"/>
          </p:nvPr>
        </p:nvSpPr>
        <p:spPr/>
        <p:txBody>
          <a:bodyPr/>
          <a:lstStyle/>
          <a:p>
            <a:fld id="{6D22F896-40B5-4ADD-8801-0D06FADFA095}" type="slidenum">
              <a:rPr lang="en-US" smtClean="0"/>
              <a:pPr/>
              <a:t>87</a:t>
            </a:fld>
            <a:endParaRPr lang="en-US" dirty="0"/>
          </a:p>
        </p:txBody>
      </p:sp>
    </p:spTree>
    <p:extLst>
      <p:ext uri="{BB962C8B-B14F-4D97-AF65-F5344CB8AC3E}">
        <p14:creationId xmlns:p14="http://schemas.microsoft.com/office/powerpoint/2010/main" xmlns="" val="2199497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83"/>
          <p:cNvSpPr txBox="1">
            <a:spLocks noGrp="1"/>
          </p:cNvSpPr>
          <p:nvPr>
            <p:ph type="body" idx="1"/>
          </p:nvPr>
        </p:nvSpPr>
        <p:spPr>
          <a:xfrm>
            <a:off x="1831258" y="2750574"/>
            <a:ext cx="8229600" cy="2667001"/>
          </a:xfrm>
          <a:prstGeom prst="rect">
            <a:avLst/>
          </a:prstGeom>
          <a:noFill/>
          <a:ln>
            <a:noFill/>
          </a:ln>
          <a:effectLst>
            <a:outerShdw blurRad="190500" dist="228600" dir="2700000" algn="ctr">
              <a:srgbClr val="000000">
                <a:alpha val="29411"/>
              </a:srgbClr>
            </a:outerShdw>
          </a:effectLst>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0070C0"/>
              </a:buClr>
              <a:buSzPts val="6600"/>
              <a:buNone/>
            </a:pPr>
            <a:r>
              <a:rPr lang="en-US" sz="6600" b="1" dirty="0">
                <a:solidFill>
                  <a:srgbClr val="0070C0"/>
                </a:solidFill>
              </a:rPr>
              <a:t>Improve </a:t>
            </a:r>
            <a:r>
              <a:rPr lang="bn-BD" sz="6600" b="1" dirty="0">
                <a:solidFill>
                  <a:srgbClr val="0070C0"/>
                </a:solidFill>
              </a:rPr>
              <a:t>Y</a:t>
            </a:r>
            <a:r>
              <a:rPr lang="en-US" sz="6600" b="1" dirty="0">
                <a:solidFill>
                  <a:srgbClr val="0070C0"/>
                </a:solidFill>
              </a:rPr>
              <a:t>our </a:t>
            </a:r>
            <a:r>
              <a:rPr lang="en-US" sz="6600" b="1" dirty="0">
                <a:solidFill>
                  <a:srgbClr val="FF0000"/>
                </a:solidFill>
              </a:rPr>
              <a:t>COPING SKILL</a:t>
            </a:r>
            <a:endParaRPr dirty="0"/>
          </a:p>
          <a:p>
            <a:pPr marL="228600" lvl="0" indent="-76200" algn="l" rtl="0">
              <a:lnSpc>
                <a:spcPct val="90000"/>
              </a:lnSpc>
              <a:spcBef>
                <a:spcPts val="1000"/>
              </a:spcBef>
              <a:spcAft>
                <a:spcPts val="0"/>
              </a:spcAft>
              <a:buClr>
                <a:schemeClr val="dk1"/>
              </a:buClr>
              <a:buSzPts val="2400"/>
              <a:buNone/>
            </a:pPr>
            <a:endParaRPr sz="2400" dirty="0">
              <a:solidFill>
                <a:srgbClr val="0070C0"/>
              </a:solidFill>
            </a:endParaRPr>
          </a:p>
        </p:txBody>
      </p:sp>
      <p:pic>
        <p:nvPicPr>
          <p:cNvPr id="853" name="Google Shape;853;p83" descr="download (29).jpg"/>
          <p:cNvPicPr preferRelativeResize="0"/>
          <p:nvPr/>
        </p:nvPicPr>
        <p:blipFill rotWithShape="1">
          <a:blip r:embed="rId3">
            <a:alphaModFix/>
          </a:blip>
          <a:srcRect/>
          <a:stretch/>
        </p:blipFill>
        <p:spPr>
          <a:xfrm>
            <a:off x="1524000" y="0"/>
            <a:ext cx="1981200" cy="2133600"/>
          </a:xfrm>
          <a:prstGeom prst="rect">
            <a:avLst/>
          </a:prstGeom>
          <a:noFill/>
          <a:ln>
            <a:noFill/>
          </a:ln>
        </p:spPr>
      </p:pic>
      <p:sp>
        <p:nvSpPr>
          <p:cNvPr id="2" name="Footer Placeholder 1">
            <a:extLst>
              <a:ext uri="{FF2B5EF4-FFF2-40B4-BE49-F238E27FC236}">
                <a16:creationId xmlns:a16="http://schemas.microsoft.com/office/drawing/2014/main" xmlns="" id="{1D256A75-BC1B-4159-AD8F-627ED5A00C92}"/>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429CD4A4-8BDE-4068-90A2-72917465C694}"/>
              </a:ext>
            </a:extLst>
          </p:cNvPr>
          <p:cNvSpPr>
            <a:spLocks noGrp="1"/>
          </p:cNvSpPr>
          <p:nvPr>
            <p:ph type="sldNum" sz="quarter" idx="12"/>
          </p:nvPr>
        </p:nvSpPr>
        <p:spPr/>
        <p:txBody>
          <a:bodyPr/>
          <a:lstStyle/>
          <a:p>
            <a:fld id="{6D22F896-40B5-4ADD-8801-0D06FADFA095}" type="slidenum">
              <a:rPr lang="en-US" smtClean="0"/>
              <a:pPr/>
              <a:t>88</a:t>
            </a:fld>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62" descr="images (3).jpg"/>
          <p:cNvPicPr preferRelativeResize="0"/>
          <p:nvPr/>
        </p:nvPicPr>
        <p:blipFill rotWithShape="1">
          <a:blip r:embed="rId3">
            <a:alphaModFix/>
          </a:blip>
          <a:srcRect r="8302"/>
          <a:stretch/>
        </p:blipFill>
        <p:spPr>
          <a:xfrm>
            <a:off x="3352800" y="838200"/>
            <a:ext cx="3505200" cy="5181600"/>
          </a:xfrm>
          <a:prstGeom prst="rect">
            <a:avLst/>
          </a:prstGeom>
          <a:noFill/>
          <a:ln>
            <a:noFill/>
          </a:ln>
        </p:spPr>
      </p:pic>
      <p:sp>
        <p:nvSpPr>
          <p:cNvPr id="624" name="Google Shape;624;p62"/>
          <p:cNvSpPr txBox="1">
            <a:spLocks noGrp="1"/>
          </p:cNvSpPr>
          <p:nvPr>
            <p:ph type="title"/>
          </p:nvPr>
        </p:nvSpPr>
        <p:spPr>
          <a:xfrm>
            <a:off x="2555158" y="6161129"/>
            <a:ext cx="5379474" cy="609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B30D09"/>
              </a:buClr>
              <a:buSzPts val="5400"/>
              <a:buFont typeface="Calibri"/>
              <a:buNone/>
            </a:pPr>
            <a:r>
              <a:rPr lang="en-US" sz="5400" b="1" dirty="0">
                <a:solidFill>
                  <a:srgbClr val="B30D09"/>
                </a:solidFill>
              </a:rPr>
              <a:t>Unburden Yourself</a:t>
            </a:r>
            <a:endParaRPr sz="5400" b="1" dirty="0">
              <a:solidFill>
                <a:srgbClr val="B30D09"/>
              </a:solidFill>
            </a:endParaRPr>
          </a:p>
        </p:txBody>
      </p:sp>
      <p:sp>
        <p:nvSpPr>
          <p:cNvPr id="625" name="Google Shape;625;p62"/>
          <p:cNvSpPr/>
          <p:nvPr/>
        </p:nvSpPr>
        <p:spPr>
          <a:xfrm>
            <a:off x="1714500" y="152400"/>
            <a:ext cx="6781800" cy="7315200"/>
          </a:xfrm>
          <a:prstGeom prst="mathMultiply">
            <a:avLst>
              <a:gd name="adj1" fmla="val 2393"/>
            </a:avLst>
          </a:prstGeom>
          <a:solidFill>
            <a:srgbClr val="66FFF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27" name="Google Shape;627;p62"/>
          <p:cNvSpPr txBox="1"/>
          <p:nvPr/>
        </p:nvSpPr>
        <p:spPr>
          <a:xfrm>
            <a:off x="7486650" y="2803358"/>
            <a:ext cx="3048000" cy="1600200"/>
          </a:xfrm>
          <a:prstGeom prst="rect">
            <a:avLst/>
          </a:prstGeom>
          <a:solidFill>
            <a:srgbClr val="1F3864"/>
          </a:soli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342900" marR="0" lvl="0" indent="-342900" algn="ctr" rtl="0">
              <a:lnSpc>
                <a:spcPct val="90000"/>
              </a:lnSpc>
              <a:spcBef>
                <a:spcPts val="560"/>
              </a:spcBef>
              <a:spcAft>
                <a:spcPts val="0"/>
              </a:spcAft>
              <a:buClr>
                <a:schemeClr val="lt1"/>
              </a:buClr>
              <a:buSzPts val="2800"/>
              <a:buFont typeface="Arial"/>
              <a:buNone/>
            </a:pPr>
            <a:endParaRPr lang="bn-BD" sz="2400" b="1" dirty="0">
              <a:solidFill>
                <a:schemeClr val="dk1"/>
              </a:solidFill>
              <a:latin typeface="Arial" panose="020B0604020202020204" pitchFamily="34" charset="0"/>
              <a:ea typeface="Calibri"/>
              <a:cs typeface="Calibri"/>
              <a:sym typeface="Calibri"/>
            </a:endParaRPr>
          </a:p>
          <a:p>
            <a:pPr marL="342900" marR="0" lvl="0" indent="-342900" algn="ctr" rtl="0">
              <a:lnSpc>
                <a:spcPct val="90000"/>
              </a:lnSpc>
              <a:spcBef>
                <a:spcPts val="560"/>
              </a:spcBef>
              <a:spcAft>
                <a:spcPts val="0"/>
              </a:spcAft>
              <a:buClr>
                <a:schemeClr val="lt1"/>
              </a:buClr>
              <a:buSzPts val="2800"/>
              <a:buFont typeface="Arial"/>
              <a:buNone/>
            </a:pPr>
            <a:r>
              <a:rPr lang="bn-BD" sz="4400" b="1" dirty="0">
                <a:solidFill>
                  <a:schemeClr val="bg1"/>
                </a:solidFill>
                <a:latin typeface="Arial" panose="020B0604020202020204" pitchFamily="34" charset="0"/>
                <a:ea typeface="Calibri"/>
                <a:cs typeface="Calibri"/>
                <a:sym typeface="Calibri"/>
              </a:rPr>
              <a:t>STRESS</a:t>
            </a:r>
            <a:endParaRPr sz="4400" b="1" dirty="0">
              <a:solidFill>
                <a:schemeClr val="bg1"/>
              </a:solidFill>
              <a:latin typeface="Arial" panose="020B0604020202020204" pitchFamily="34" charset="0"/>
              <a:ea typeface="Calibri"/>
              <a:cs typeface="Arial" panose="020B0604020202020204" pitchFamily="34" charset="0"/>
              <a:sym typeface="Calibri"/>
            </a:endParaRPr>
          </a:p>
        </p:txBody>
      </p:sp>
      <p:sp>
        <p:nvSpPr>
          <p:cNvPr id="628" name="Google Shape;628;p62"/>
          <p:cNvSpPr/>
          <p:nvPr/>
        </p:nvSpPr>
        <p:spPr>
          <a:xfrm>
            <a:off x="6733674" y="3429000"/>
            <a:ext cx="733926" cy="381000"/>
          </a:xfrm>
          <a:prstGeom prst="lef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631" name="Google Shape;631;p62"/>
          <p:cNvSpPr/>
          <p:nvPr/>
        </p:nvSpPr>
        <p:spPr>
          <a:xfrm>
            <a:off x="3352800" y="11071"/>
            <a:ext cx="4724400"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C55A11"/>
              </a:buClr>
              <a:buSzPts val="4000"/>
              <a:buFont typeface="Calibri"/>
              <a:buNone/>
            </a:pPr>
            <a:r>
              <a:rPr lang="en-US" sz="4000" b="1">
                <a:solidFill>
                  <a:srgbClr val="C55A11"/>
                </a:solidFill>
                <a:latin typeface="Calibri"/>
                <a:ea typeface="Calibri"/>
                <a:cs typeface="Calibri"/>
                <a:sym typeface="Calibri"/>
              </a:rPr>
              <a:t>Stressor control</a:t>
            </a:r>
            <a:endParaRPr sz="1800">
              <a:solidFill>
                <a:schemeClr val="dk1"/>
              </a:solidFill>
              <a:latin typeface="Calibri"/>
              <a:ea typeface="Calibri"/>
              <a:cs typeface="Calibri"/>
              <a:sym typeface="Calibri"/>
            </a:endParaRPr>
          </a:p>
        </p:txBody>
      </p:sp>
      <p:pic>
        <p:nvPicPr>
          <p:cNvPr id="11" name="Google Shape;860;p84" descr="4612396617_325x320.jpg">
            <a:extLst>
              <a:ext uri="{FF2B5EF4-FFF2-40B4-BE49-F238E27FC236}">
                <a16:creationId xmlns:a16="http://schemas.microsoft.com/office/drawing/2014/main" xmlns="" id="{AAFFDB23-58AF-4C4F-B960-AF524F9222E2}"/>
              </a:ext>
            </a:extLst>
          </p:cNvPr>
          <p:cNvPicPr preferRelativeResize="0"/>
          <p:nvPr/>
        </p:nvPicPr>
        <p:blipFill rotWithShape="1">
          <a:blip r:embed="rId4">
            <a:alphaModFix/>
          </a:blip>
          <a:srcRect/>
          <a:stretch/>
        </p:blipFill>
        <p:spPr>
          <a:xfrm>
            <a:off x="103452" y="181986"/>
            <a:ext cx="1620132" cy="1622750"/>
          </a:xfrm>
          <a:prstGeom prst="rect">
            <a:avLst/>
          </a:prstGeom>
          <a:noFill/>
          <a:ln>
            <a:noFill/>
          </a:ln>
          <a:effectLst>
            <a:outerShdw blurRad="190500" dist="228600" dir="2700000" algn="ctr">
              <a:srgbClr val="000000">
                <a:alpha val="29411"/>
              </a:srgbClr>
            </a:outerShdw>
            <a:reflection stA="50000" endA="300" endPos="55500" dist="50800" dir="5400000" sy="-100000" algn="bl" rotWithShape="0"/>
          </a:effectLst>
        </p:spPr>
      </p:pic>
      <p:pic>
        <p:nvPicPr>
          <p:cNvPr id="10" name="Google Shape;853;p83" descr="download (29).jpg">
            <a:extLst>
              <a:ext uri="{FF2B5EF4-FFF2-40B4-BE49-F238E27FC236}">
                <a16:creationId xmlns:a16="http://schemas.microsoft.com/office/drawing/2014/main" xmlns="" id="{48DB92E1-EED3-4D68-B819-B24CC69D68E6}"/>
              </a:ext>
            </a:extLst>
          </p:cNvPr>
          <p:cNvPicPr preferRelativeResize="0"/>
          <p:nvPr/>
        </p:nvPicPr>
        <p:blipFill rotWithShape="1">
          <a:blip r:embed="rId5">
            <a:alphaModFix/>
          </a:blip>
          <a:srcRect/>
          <a:stretch/>
        </p:blipFill>
        <p:spPr>
          <a:xfrm>
            <a:off x="0" y="1736558"/>
            <a:ext cx="1723584" cy="2133600"/>
          </a:xfrm>
          <a:prstGeom prst="rect">
            <a:avLst/>
          </a:prstGeom>
          <a:noFill/>
          <a:ln>
            <a:noFill/>
          </a:ln>
        </p:spPr>
      </p:pic>
      <p:sp>
        <p:nvSpPr>
          <p:cNvPr id="2" name="Footer Placeholder 1">
            <a:extLst>
              <a:ext uri="{FF2B5EF4-FFF2-40B4-BE49-F238E27FC236}">
                <a16:creationId xmlns:a16="http://schemas.microsoft.com/office/drawing/2014/main" xmlns="" id="{4E340B17-3E2C-4593-BC30-6BB32A0E58F8}"/>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C48A515C-0478-4DB0-B638-79076EF8EF8A}"/>
              </a:ext>
            </a:extLst>
          </p:cNvPr>
          <p:cNvSpPr>
            <a:spLocks noGrp="1"/>
          </p:cNvSpPr>
          <p:nvPr>
            <p:ph type="sldNum" sz="quarter" idx="12"/>
          </p:nvPr>
        </p:nvSpPr>
        <p:spPr/>
        <p:txBody>
          <a:bodyPr/>
          <a:lstStyle/>
          <a:p>
            <a:fld id="{6D22F896-40B5-4ADD-8801-0D06FADFA095}" type="slidenum">
              <a:rPr lang="en-US" smtClean="0"/>
              <a:pPr/>
              <a:t>89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5"/>
                                        </p:tgtEl>
                                        <p:attrNameLst>
                                          <p:attrName>style.visibility</p:attrName>
                                        </p:attrNameLst>
                                      </p:cBhvr>
                                      <p:to>
                                        <p:strVal val="visible"/>
                                      </p:to>
                                    </p:set>
                                    <p:animEffect transition="in" filter="fade">
                                      <p:cBhvr>
                                        <p:cTn id="7" dur="500"/>
                                        <p:tgtEl>
                                          <p:spTgt spid="6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24"/>
                                        </p:tgtEl>
                                        <p:attrNameLst>
                                          <p:attrName>style.visibility</p:attrName>
                                        </p:attrNameLst>
                                      </p:cBhvr>
                                      <p:to>
                                        <p:strVal val="visible"/>
                                      </p:to>
                                    </p:set>
                                    <p:animEffect transition="in" filter="fade">
                                      <p:cBhvr>
                                        <p:cTn id="11" dur="500"/>
                                        <p:tgtEl>
                                          <p:spTgt spid="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Epidemiology</a:t>
            </a:r>
            <a:endParaRPr lang="en-US" dirty="0"/>
          </a:p>
        </p:txBody>
      </p:sp>
      <p:sp>
        <p:nvSpPr>
          <p:cNvPr id="3" name="Content Placeholder 2"/>
          <p:cNvSpPr>
            <a:spLocks noGrp="1"/>
          </p:cNvSpPr>
          <p:nvPr>
            <p:ph idx="1"/>
          </p:nvPr>
        </p:nvSpPr>
        <p:spPr/>
        <p:txBody>
          <a:bodyPr/>
          <a:lstStyle/>
          <a:p>
            <a:endParaRPr lang="en-US" dirty="0" smtClean="0"/>
          </a:p>
          <a:p>
            <a:r>
              <a:rPr lang="en-US" dirty="0" smtClean="0"/>
              <a:t>Aerosol transmission: It can spread in air for some time and to infect people longer time than expected before.</a:t>
            </a:r>
          </a:p>
          <a:p>
            <a:endParaRPr lang="en-US" dirty="0" smtClean="0"/>
          </a:p>
          <a:p>
            <a:r>
              <a:rPr lang="en-US" dirty="0" smtClean="0"/>
              <a:t>Asymptomatic are </a:t>
            </a:r>
            <a:r>
              <a:rPr lang="en-US" dirty="0" smtClean="0">
                <a:solidFill>
                  <a:srgbClr val="FF0000"/>
                </a:solidFill>
              </a:rPr>
              <a:t>Super Spreaders</a:t>
            </a:r>
            <a:endParaRPr lang="en-US" dirty="0">
              <a:solidFill>
                <a:srgbClr val="FF000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pic>
        <p:nvPicPr>
          <p:cNvPr id="769" name="Google Shape;769;p75" descr="d815051a580ff41665ec265cca7a06c1tZcGh7.jpeg"/>
          <p:cNvPicPr preferRelativeResize="0"/>
          <p:nvPr/>
        </p:nvPicPr>
        <p:blipFill rotWithShape="1">
          <a:blip r:embed="rId3">
            <a:alphaModFix/>
          </a:blip>
          <a:srcRect/>
          <a:stretch/>
        </p:blipFill>
        <p:spPr>
          <a:xfrm>
            <a:off x="889819" y="1799303"/>
            <a:ext cx="5206181" cy="4070555"/>
          </a:xfrm>
          <a:prstGeom prst="rect">
            <a:avLst/>
          </a:prstGeom>
          <a:noFill/>
          <a:ln>
            <a:noFill/>
          </a:ln>
        </p:spPr>
      </p:pic>
      <p:sp>
        <p:nvSpPr>
          <p:cNvPr id="770" name="Google Shape;770;p75"/>
          <p:cNvSpPr/>
          <p:nvPr/>
        </p:nvSpPr>
        <p:spPr>
          <a:xfrm>
            <a:off x="1524001" y="1"/>
            <a:ext cx="9143999" cy="1200329"/>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Calibri"/>
              <a:buNone/>
            </a:pPr>
            <a:r>
              <a:rPr lang="en-US" sz="5400" b="1" cap="none">
                <a:solidFill>
                  <a:schemeClr val="lt1"/>
                </a:solidFill>
                <a:latin typeface="Calibri"/>
                <a:ea typeface="Calibri"/>
                <a:cs typeface="Calibri"/>
                <a:sym typeface="Calibri"/>
              </a:rPr>
              <a:t>REGULAR EXERCISE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endParaRPr sz="1800" b="1" cap="none">
              <a:solidFill>
                <a:schemeClr val="lt1"/>
              </a:solidFill>
              <a:latin typeface="Calibri"/>
              <a:ea typeface="Calibri"/>
              <a:cs typeface="Calibri"/>
              <a:sym typeface="Calibri"/>
            </a:endParaRPr>
          </a:p>
        </p:txBody>
      </p:sp>
      <p:sp>
        <p:nvSpPr>
          <p:cNvPr id="771" name="Google Shape;771;p75"/>
          <p:cNvSpPr/>
          <p:nvPr/>
        </p:nvSpPr>
        <p:spPr>
          <a:xfrm>
            <a:off x="1524000" y="6211670"/>
            <a:ext cx="9144000" cy="646331"/>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Arial Black"/>
              <a:buNone/>
            </a:pPr>
            <a:r>
              <a:rPr lang="en-US" sz="3600" b="1">
                <a:solidFill>
                  <a:schemeClr val="lt1"/>
                </a:solidFill>
                <a:latin typeface="Arial Black"/>
                <a:ea typeface="Arial Black"/>
                <a:cs typeface="Arial Black"/>
                <a:sym typeface="Arial Black"/>
              </a:rPr>
              <a:t>Relaxation</a:t>
            </a:r>
            <a:endParaRPr sz="3600" b="1" cap="none">
              <a:solidFill>
                <a:schemeClr val="accent1"/>
              </a:solidFill>
              <a:latin typeface="Arial Black"/>
              <a:ea typeface="Arial Black"/>
              <a:cs typeface="Arial Black"/>
              <a:sym typeface="Arial Black"/>
            </a:endParaRPr>
          </a:p>
        </p:txBody>
      </p:sp>
      <p:pic>
        <p:nvPicPr>
          <p:cNvPr id="772" name="Google Shape;772;p75" descr="download_ex.jpg"/>
          <p:cNvPicPr preferRelativeResize="0"/>
          <p:nvPr/>
        </p:nvPicPr>
        <p:blipFill rotWithShape="1">
          <a:blip r:embed="rId4">
            <a:alphaModFix/>
          </a:blip>
          <a:srcRect/>
          <a:stretch/>
        </p:blipFill>
        <p:spPr>
          <a:xfrm>
            <a:off x="9372601" y="152400"/>
            <a:ext cx="1114425" cy="990600"/>
          </a:xfrm>
          <a:prstGeom prst="rect">
            <a:avLst/>
          </a:prstGeom>
          <a:noFill/>
          <a:ln w="9525" cap="flat" cmpd="sng">
            <a:solidFill>
              <a:srgbClr val="757070"/>
            </a:solidFill>
            <a:prstDash val="solid"/>
            <a:miter lim="800000"/>
            <a:headEnd type="none" w="sm" len="sm"/>
            <a:tailEnd type="none" w="sm" len="sm"/>
          </a:ln>
        </p:spPr>
      </p:pic>
      <p:pic>
        <p:nvPicPr>
          <p:cNvPr id="773" name="Google Shape;773;p75" descr="download (29).jpg"/>
          <p:cNvPicPr preferRelativeResize="0"/>
          <p:nvPr/>
        </p:nvPicPr>
        <p:blipFill rotWithShape="1">
          <a:blip r:embed="rId5">
            <a:alphaModFix/>
          </a:blip>
          <a:srcRect/>
          <a:stretch/>
        </p:blipFill>
        <p:spPr>
          <a:xfrm>
            <a:off x="1676400" y="152400"/>
            <a:ext cx="1143000" cy="990600"/>
          </a:xfrm>
          <a:prstGeom prst="rect">
            <a:avLst/>
          </a:prstGeom>
          <a:noFill/>
          <a:ln>
            <a:noFill/>
          </a:ln>
        </p:spPr>
      </p:pic>
      <p:pic>
        <p:nvPicPr>
          <p:cNvPr id="7" name="Google Shape;782;p76" descr="download_ex.jpg">
            <a:extLst>
              <a:ext uri="{FF2B5EF4-FFF2-40B4-BE49-F238E27FC236}">
                <a16:creationId xmlns:a16="http://schemas.microsoft.com/office/drawing/2014/main" xmlns="" id="{B11F388D-3591-42C0-AA2C-5FF509B6C6B5}"/>
              </a:ext>
            </a:extLst>
          </p:cNvPr>
          <p:cNvPicPr preferRelativeResize="0"/>
          <p:nvPr/>
        </p:nvPicPr>
        <p:blipFill rotWithShape="1">
          <a:blip r:embed="rId4">
            <a:alphaModFix/>
          </a:blip>
          <a:srcRect/>
          <a:stretch/>
        </p:blipFill>
        <p:spPr>
          <a:xfrm>
            <a:off x="7610168" y="1932039"/>
            <a:ext cx="3692013" cy="3377380"/>
          </a:xfrm>
          <a:prstGeom prst="rect">
            <a:avLst/>
          </a:prstGeom>
          <a:noFill/>
          <a:ln>
            <a:noFill/>
          </a:ln>
        </p:spPr>
      </p:pic>
      <p:sp>
        <p:nvSpPr>
          <p:cNvPr id="2" name="Footer Placeholder 1">
            <a:extLst>
              <a:ext uri="{FF2B5EF4-FFF2-40B4-BE49-F238E27FC236}">
                <a16:creationId xmlns:a16="http://schemas.microsoft.com/office/drawing/2014/main" xmlns="" id="{985F07ED-8C44-4514-B0F0-4D96B8227025}"/>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929576C0-E390-4540-891B-8E6C0B185B74}"/>
              </a:ext>
            </a:extLst>
          </p:cNvPr>
          <p:cNvSpPr>
            <a:spLocks noGrp="1"/>
          </p:cNvSpPr>
          <p:nvPr>
            <p:ph type="sldNum" sz="quarter" idx="12"/>
          </p:nvPr>
        </p:nvSpPr>
        <p:spPr/>
        <p:txBody>
          <a:bodyPr/>
          <a:lstStyle/>
          <a:p>
            <a:fld id="{6D22F896-40B5-4ADD-8801-0D06FADFA095}" type="slidenum">
              <a:rPr lang="en-US" smtClean="0"/>
              <a:pPr/>
              <a:t>90</a:t>
            </a:fld>
            <a:endParaRPr lang="en-US"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77"/>
          <p:cNvSpPr/>
          <p:nvPr/>
        </p:nvSpPr>
        <p:spPr>
          <a:xfrm>
            <a:off x="2362200" y="0"/>
            <a:ext cx="6858000" cy="923330"/>
          </a:xfrm>
          <a:prstGeom prst="rect">
            <a:avLst/>
          </a:prstGeom>
          <a:gradFill>
            <a:gsLst>
              <a:gs pos="0">
                <a:srgbClr val="5F82CA"/>
              </a:gs>
              <a:gs pos="50000">
                <a:srgbClr val="3C70CA"/>
              </a:gs>
              <a:gs pos="100000">
                <a:srgbClr val="2E60B9"/>
              </a:gs>
            </a:gsLst>
            <a:lin ang="5400000" scaled="0"/>
          </a:gra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5400"/>
              <a:buFont typeface="Arial Black"/>
              <a:buNone/>
            </a:pPr>
            <a:r>
              <a:rPr lang="en-US" sz="5400" b="1">
                <a:solidFill>
                  <a:schemeClr val="lt1"/>
                </a:solidFill>
                <a:latin typeface="Arial Black"/>
                <a:ea typeface="Arial Black"/>
                <a:cs typeface="Arial Black"/>
                <a:sym typeface="Arial Black"/>
              </a:rPr>
              <a:t>Relaxation</a:t>
            </a:r>
            <a:endParaRPr sz="5400" b="1" cap="none">
              <a:solidFill>
                <a:schemeClr val="accent1"/>
              </a:solidFill>
              <a:latin typeface="Arial Black"/>
              <a:ea typeface="Arial Black"/>
              <a:cs typeface="Arial Black"/>
              <a:sym typeface="Arial Black"/>
            </a:endParaRPr>
          </a:p>
        </p:txBody>
      </p:sp>
      <p:pic>
        <p:nvPicPr>
          <p:cNvPr id="789" name="Google Shape;789;p77" descr="4612396617_325x320.jpg"/>
          <p:cNvPicPr preferRelativeResize="0"/>
          <p:nvPr/>
        </p:nvPicPr>
        <p:blipFill rotWithShape="1">
          <a:blip r:embed="rId3">
            <a:alphaModFix/>
          </a:blip>
          <a:srcRect/>
          <a:stretch/>
        </p:blipFill>
        <p:spPr>
          <a:xfrm>
            <a:off x="9525000" y="0"/>
            <a:ext cx="1066800" cy="990600"/>
          </a:xfrm>
          <a:prstGeom prst="rect">
            <a:avLst/>
          </a:prstGeom>
          <a:noFill/>
          <a:ln>
            <a:noFill/>
          </a:ln>
          <a:effectLst>
            <a:reflection stA="50000" endA="300" endPos="55500" dist="50800" dir="5400000" sy="-100000" algn="bl" rotWithShape="0"/>
          </a:effectLst>
        </p:spPr>
      </p:pic>
      <p:sp>
        <p:nvSpPr>
          <p:cNvPr id="790" name="Google Shape;790;p77"/>
          <p:cNvSpPr txBox="1">
            <a:spLocks noGrp="1"/>
          </p:cNvSpPr>
          <p:nvPr>
            <p:ph type="body" idx="1"/>
          </p:nvPr>
        </p:nvSpPr>
        <p:spPr>
          <a:xfrm>
            <a:off x="884903" y="1710812"/>
            <a:ext cx="4830097" cy="4613787"/>
          </a:xfrm>
          <a:prstGeom prst="rect">
            <a:avLst/>
          </a:prstGeom>
          <a:solidFill>
            <a:srgbClr val="D8E2F3"/>
          </a:solidFill>
          <a:ln w="38100" cap="flat" cmpd="sng">
            <a:solidFill>
              <a:srgbClr val="0099CC"/>
            </a:solidFill>
            <a:prstDash val="solid"/>
            <a:round/>
            <a:headEnd type="none" w="sm" len="sm"/>
            <a:tailEnd type="none" w="sm" len="sm"/>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FF0000"/>
              </a:buClr>
              <a:buSzPts val="2800"/>
              <a:buNone/>
            </a:pPr>
            <a:r>
              <a:rPr lang="en-US" b="1" dirty="0">
                <a:solidFill>
                  <a:srgbClr val="FF0000"/>
                </a:solidFill>
              </a:rPr>
              <a:t>	</a:t>
            </a:r>
            <a:r>
              <a:rPr lang="en-US" b="1" dirty="0" err="1">
                <a:solidFill>
                  <a:srgbClr val="FF0000"/>
                </a:solidFill>
              </a:rPr>
              <a:t>i</a:t>
            </a:r>
            <a:r>
              <a:rPr lang="en-US" sz="2800" b="1" dirty="0">
                <a:solidFill>
                  <a:srgbClr val="FF0000"/>
                </a:solidFill>
              </a:rPr>
              <a:t>. Breathing exercise</a:t>
            </a:r>
            <a:r>
              <a:rPr lang="en-US" sz="3600" b="1" dirty="0">
                <a:solidFill>
                  <a:srgbClr val="FF0000"/>
                </a:solidFill>
              </a:rPr>
              <a:t> </a:t>
            </a:r>
            <a:r>
              <a:rPr lang="en-US" sz="3600" b="1" i="1" dirty="0">
                <a:solidFill>
                  <a:srgbClr val="FF0000"/>
                </a:solidFill>
              </a:rPr>
              <a:t>(deep breathing)</a:t>
            </a:r>
            <a:endParaRPr sz="2800" b="1" i="1" dirty="0">
              <a:solidFill>
                <a:srgbClr val="FF0000"/>
              </a:solidFill>
            </a:endParaRPr>
          </a:p>
          <a:p>
            <a:pPr marL="457200" lvl="1" indent="0" algn="l" rtl="0">
              <a:lnSpc>
                <a:spcPct val="90000"/>
              </a:lnSpc>
              <a:spcBef>
                <a:spcPts val="500"/>
              </a:spcBef>
              <a:spcAft>
                <a:spcPts val="0"/>
              </a:spcAft>
              <a:buClr>
                <a:schemeClr val="dk1"/>
              </a:buClr>
              <a:buSzPts val="2400"/>
              <a:buNone/>
            </a:pPr>
            <a:r>
              <a:rPr lang="en-US" sz="2400" b="1" dirty="0"/>
              <a:t>Slowly breathe in from abdomen and then breath-out slowly for 10-15 times per sitting</a:t>
            </a:r>
            <a:endParaRPr sz="2400" dirty="0"/>
          </a:p>
          <a:p>
            <a:pPr marL="685800" lvl="1" indent="-76200" algn="l" rtl="0">
              <a:lnSpc>
                <a:spcPct val="90000"/>
              </a:lnSpc>
              <a:spcBef>
                <a:spcPts val="500"/>
              </a:spcBef>
              <a:spcAft>
                <a:spcPts val="0"/>
              </a:spcAft>
              <a:buClr>
                <a:schemeClr val="dk1"/>
              </a:buClr>
              <a:buSzPts val="2400"/>
              <a:buNone/>
            </a:pPr>
            <a:endParaRPr sz="2400" b="1" dirty="0"/>
          </a:p>
          <a:p>
            <a:pPr marL="0" lvl="0" indent="0">
              <a:lnSpc>
                <a:spcPct val="90000"/>
              </a:lnSpc>
              <a:buClr>
                <a:srgbClr val="FF0000"/>
              </a:buClr>
              <a:buSzPts val="2800"/>
              <a:buNone/>
            </a:pPr>
            <a:r>
              <a:rPr lang="en-US" sz="2800" b="1" dirty="0">
                <a:solidFill>
                  <a:srgbClr val="FF0000"/>
                </a:solidFill>
              </a:rPr>
              <a:t>ii. </a:t>
            </a:r>
            <a:r>
              <a:rPr lang="en-US" sz="3200" b="1" dirty="0">
                <a:solidFill>
                  <a:srgbClr val="FF0000"/>
                </a:solidFill>
              </a:rPr>
              <a:t>Meditation </a:t>
            </a:r>
            <a:endParaRPr lang="en-US" sz="3200" dirty="0"/>
          </a:p>
          <a:p>
            <a:pPr marL="457200" lvl="1" indent="0">
              <a:lnSpc>
                <a:spcPct val="90000"/>
              </a:lnSpc>
              <a:buClr>
                <a:schemeClr val="dk1"/>
              </a:buClr>
              <a:buSzPts val="2400"/>
              <a:buNone/>
            </a:pPr>
            <a:r>
              <a:rPr lang="en-US" sz="2400" b="1" dirty="0"/>
              <a:t>Any spiritual activity</a:t>
            </a:r>
            <a:endParaRPr lang="en-US" sz="2400" dirty="0"/>
          </a:p>
          <a:p>
            <a:pPr marL="228600" lvl="0" indent="-228600" algn="l" rtl="0">
              <a:lnSpc>
                <a:spcPct val="90000"/>
              </a:lnSpc>
              <a:spcBef>
                <a:spcPts val="1000"/>
              </a:spcBef>
              <a:spcAft>
                <a:spcPts val="0"/>
              </a:spcAft>
              <a:buClr>
                <a:srgbClr val="FF0000"/>
              </a:buClr>
              <a:buSzPts val="2800"/>
              <a:buNone/>
            </a:pPr>
            <a:endParaRPr sz="2800" dirty="0"/>
          </a:p>
          <a:p>
            <a:pPr marL="228600" lvl="0" indent="-50800" algn="l" rtl="0">
              <a:lnSpc>
                <a:spcPct val="90000"/>
              </a:lnSpc>
              <a:spcBef>
                <a:spcPts val="1000"/>
              </a:spcBef>
              <a:spcAft>
                <a:spcPts val="0"/>
              </a:spcAft>
              <a:buClr>
                <a:schemeClr val="dk1"/>
              </a:buClr>
              <a:buSzPts val="2800"/>
              <a:buNone/>
            </a:pPr>
            <a:endParaRPr b="1" dirty="0"/>
          </a:p>
        </p:txBody>
      </p:sp>
      <p:pic>
        <p:nvPicPr>
          <p:cNvPr id="791" name="Google Shape;791;p77" descr="download (2).jpg"/>
          <p:cNvPicPr preferRelativeResize="0"/>
          <p:nvPr/>
        </p:nvPicPr>
        <p:blipFill rotWithShape="1">
          <a:blip r:embed="rId4">
            <a:alphaModFix/>
          </a:blip>
          <a:srcRect/>
          <a:stretch/>
        </p:blipFill>
        <p:spPr>
          <a:xfrm>
            <a:off x="8935064" y="1683773"/>
            <a:ext cx="1905000" cy="2209800"/>
          </a:xfrm>
          <a:prstGeom prst="rect">
            <a:avLst/>
          </a:prstGeom>
          <a:noFill/>
          <a:ln>
            <a:noFill/>
          </a:ln>
        </p:spPr>
      </p:pic>
      <p:pic>
        <p:nvPicPr>
          <p:cNvPr id="792" name="Google Shape;792;p77" descr="download (5).jpg"/>
          <p:cNvPicPr preferRelativeResize="0"/>
          <p:nvPr/>
        </p:nvPicPr>
        <p:blipFill rotWithShape="1">
          <a:blip r:embed="rId5">
            <a:alphaModFix/>
          </a:blip>
          <a:srcRect/>
          <a:stretch/>
        </p:blipFill>
        <p:spPr>
          <a:xfrm>
            <a:off x="6096000" y="1710812"/>
            <a:ext cx="2133600" cy="2209800"/>
          </a:xfrm>
          <a:prstGeom prst="rect">
            <a:avLst/>
          </a:prstGeom>
          <a:noFill/>
          <a:ln>
            <a:noFill/>
          </a:ln>
        </p:spPr>
      </p:pic>
      <p:pic>
        <p:nvPicPr>
          <p:cNvPr id="793" name="Google Shape;793;p77" descr="download.jpg"/>
          <p:cNvPicPr preferRelativeResize="0"/>
          <p:nvPr/>
        </p:nvPicPr>
        <p:blipFill rotWithShape="1">
          <a:blip r:embed="rId6">
            <a:alphaModFix/>
          </a:blip>
          <a:srcRect/>
          <a:stretch/>
        </p:blipFill>
        <p:spPr>
          <a:xfrm>
            <a:off x="5943600" y="4038600"/>
            <a:ext cx="4495800" cy="2533650"/>
          </a:xfrm>
          <a:prstGeom prst="rect">
            <a:avLst/>
          </a:prstGeom>
          <a:noFill/>
          <a:ln>
            <a:noFill/>
          </a:ln>
        </p:spPr>
      </p:pic>
      <p:pic>
        <p:nvPicPr>
          <p:cNvPr id="794" name="Google Shape;794;p77" descr="download (29).jpg"/>
          <p:cNvPicPr preferRelativeResize="0"/>
          <p:nvPr/>
        </p:nvPicPr>
        <p:blipFill rotWithShape="1">
          <a:blip r:embed="rId7">
            <a:alphaModFix/>
          </a:blip>
          <a:srcRect/>
          <a:stretch/>
        </p:blipFill>
        <p:spPr>
          <a:xfrm>
            <a:off x="1524000" y="0"/>
            <a:ext cx="1143000" cy="990600"/>
          </a:xfrm>
          <a:prstGeom prst="rect">
            <a:avLst/>
          </a:prstGeom>
          <a:noFill/>
          <a:ln>
            <a:noFill/>
          </a:ln>
        </p:spPr>
      </p:pic>
      <p:sp>
        <p:nvSpPr>
          <p:cNvPr id="2" name="Footer Placeholder 1">
            <a:extLst>
              <a:ext uri="{FF2B5EF4-FFF2-40B4-BE49-F238E27FC236}">
                <a16:creationId xmlns:a16="http://schemas.microsoft.com/office/drawing/2014/main" xmlns="" id="{8506CA02-2170-42BA-961C-72AC84C436DE}"/>
              </a:ext>
            </a:extLst>
          </p:cNvPr>
          <p:cNvSpPr>
            <a:spLocks noGrp="1"/>
          </p:cNvSpPr>
          <p:nvPr>
            <p:ph type="ftr" sz="quarter" idx="11"/>
          </p:nvPr>
        </p:nvSpPr>
        <p:spPr/>
        <p:txBody>
          <a:bodyPr/>
          <a:lstStyle/>
          <a:p>
            <a:r>
              <a:rPr lang="en-US"/>
              <a:t>dr.mekhala.sarkar@gmail.com</a:t>
            </a:r>
            <a:endParaRPr lang="en-US" dirty="0"/>
          </a:p>
        </p:txBody>
      </p:sp>
      <p:sp>
        <p:nvSpPr>
          <p:cNvPr id="3" name="Slide Number Placeholder 2">
            <a:extLst>
              <a:ext uri="{FF2B5EF4-FFF2-40B4-BE49-F238E27FC236}">
                <a16:creationId xmlns:a16="http://schemas.microsoft.com/office/drawing/2014/main" xmlns="" id="{C8C82DBA-E9CC-43FF-BE23-09EB301746FA}"/>
              </a:ext>
            </a:extLst>
          </p:cNvPr>
          <p:cNvSpPr>
            <a:spLocks noGrp="1"/>
          </p:cNvSpPr>
          <p:nvPr>
            <p:ph type="sldNum" sz="quarter" idx="12"/>
          </p:nvPr>
        </p:nvSpPr>
        <p:spPr/>
        <p:txBody>
          <a:bodyPr/>
          <a:lstStyle/>
          <a:p>
            <a:fld id="{6D22F896-40B5-4ADD-8801-0D06FADFA095}" type="slidenum">
              <a:rPr lang="en-US" smtClean="0"/>
              <a:pPr/>
              <a:t>91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0">
                                            <p:txEl>
                                              <p:pRg st="0" end="0"/>
                                            </p:txEl>
                                          </p:spTgt>
                                        </p:tgtEl>
                                        <p:attrNameLst>
                                          <p:attrName>style.visibility</p:attrName>
                                        </p:attrNameLst>
                                      </p:cBhvr>
                                      <p:to>
                                        <p:strVal val="visible"/>
                                      </p:to>
                                    </p:set>
                                    <p:animEffect transition="in" filter="fade">
                                      <p:cBhvr>
                                        <p:cTn id="7" dur="1000"/>
                                        <p:tgtEl>
                                          <p:spTgt spid="7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0">
                                            <p:txEl>
                                              <p:pRg st="1" end="1"/>
                                            </p:txEl>
                                          </p:spTgt>
                                        </p:tgtEl>
                                        <p:attrNameLst>
                                          <p:attrName>style.visibility</p:attrName>
                                        </p:attrNameLst>
                                      </p:cBhvr>
                                      <p:to>
                                        <p:strVal val="visible"/>
                                      </p:to>
                                    </p:set>
                                    <p:animEffect transition="in" filter="fade">
                                      <p:cBhvr>
                                        <p:cTn id="12" dur="1000"/>
                                        <p:tgtEl>
                                          <p:spTgt spid="7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0">
                                            <p:txEl>
                                              <p:pRg st="3" end="3"/>
                                            </p:txEl>
                                          </p:spTgt>
                                        </p:tgtEl>
                                        <p:attrNameLst>
                                          <p:attrName>style.visibility</p:attrName>
                                        </p:attrNameLst>
                                      </p:cBhvr>
                                      <p:to>
                                        <p:strVal val="visible"/>
                                      </p:to>
                                    </p:set>
                                    <p:animEffect transition="in" filter="fade">
                                      <p:cBhvr>
                                        <p:cTn id="17" dur="1000"/>
                                        <p:tgtEl>
                                          <p:spTgt spid="79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90">
                                            <p:txEl>
                                              <p:pRg st="4" end="4"/>
                                            </p:txEl>
                                          </p:spTgt>
                                        </p:tgtEl>
                                        <p:attrNameLst>
                                          <p:attrName>style.visibility</p:attrName>
                                        </p:attrNameLst>
                                      </p:cBhvr>
                                      <p:to>
                                        <p:strVal val="visible"/>
                                      </p:to>
                                    </p:set>
                                    <p:animEffect transition="in" filter="fade">
                                      <p:cBhvr>
                                        <p:cTn id="22" dur="1000"/>
                                        <p:tgtEl>
                                          <p:spTgt spid="7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84"/>
          <p:cNvSpPr txBox="1">
            <a:spLocks noGrp="1"/>
          </p:cNvSpPr>
          <p:nvPr>
            <p:ph type="body" idx="1"/>
          </p:nvPr>
        </p:nvSpPr>
        <p:spPr>
          <a:xfrm>
            <a:off x="2040993" y="2863780"/>
            <a:ext cx="9534708" cy="1808704"/>
          </a:xfrm>
          <a:prstGeom prst="rect">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4000"/>
              <a:buNone/>
            </a:pPr>
            <a:r>
              <a:rPr lang="en-US" sz="4000" b="1" dirty="0">
                <a:solidFill>
                  <a:schemeClr val="dk1"/>
                </a:solidFill>
                <a:latin typeface="Calibri"/>
                <a:ea typeface="Calibri"/>
                <a:cs typeface="Calibri"/>
                <a:sym typeface="Calibri"/>
              </a:rPr>
              <a:t>   </a:t>
            </a:r>
            <a:r>
              <a:rPr lang="en-US" sz="3600" b="1" dirty="0">
                <a:solidFill>
                  <a:schemeClr val="dk1"/>
                </a:solidFill>
                <a:latin typeface="Calibri"/>
                <a:ea typeface="Calibri"/>
                <a:cs typeface="Calibri"/>
                <a:sym typeface="Calibri"/>
              </a:rPr>
              <a:t>Think ahead and try to </a:t>
            </a:r>
            <a:r>
              <a:rPr lang="en-US" sz="4000" b="1" dirty="0">
                <a:solidFill>
                  <a:srgbClr val="FF0000"/>
                </a:solidFill>
                <a:latin typeface="Calibri"/>
                <a:ea typeface="Calibri"/>
                <a:cs typeface="Calibri"/>
                <a:sym typeface="Calibri"/>
              </a:rPr>
              <a:t>ANTICIPATE</a:t>
            </a:r>
            <a:r>
              <a:rPr lang="en-US" sz="4000" b="1" dirty="0">
                <a:solidFill>
                  <a:schemeClr val="dk1"/>
                </a:solidFill>
                <a:latin typeface="Calibri"/>
                <a:ea typeface="Calibri"/>
                <a:cs typeface="Calibri"/>
                <a:sym typeface="Calibri"/>
              </a:rPr>
              <a:t> varieties of possibilities, good or bad</a:t>
            </a:r>
            <a:endParaRPr dirty="0"/>
          </a:p>
          <a:p>
            <a:pPr marL="228600" lvl="0" indent="0" algn="l" rtl="0">
              <a:lnSpc>
                <a:spcPct val="90000"/>
              </a:lnSpc>
              <a:spcBef>
                <a:spcPts val="1000"/>
              </a:spcBef>
              <a:spcAft>
                <a:spcPts val="0"/>
              </a:spcAft>
              <a:buClr>
                <a:schemeClr val="dk1"/>
              </a:buClr>
              <a:buSzPts val="4000"/>
              <a:buNone/>
            </a:pPr>
            <a:endParaRPr sz="4000" b="1" dirty="0"/>
          </a:p>
        </p:txBody>
      </p:sp>
      <p:sp>
        <p:nvSpPr>
          <p:cNvPr id="859" name="Google Shape;859;p84"/>
          <p:cNvSpPr txBox="1">
            <a:spLocks noGrp="1"/>
          </p:cNvSpPr>
          <p:nvPr>
            <p:ph type="title"/>
          </p:nvPr>
        </p:nvSpPr>
        <p:spPr>
          <a:xfrm>
            <a:off x="2002893" y="442126"/>
            <a:ext cx="9582856" cy="2411605"/>
          </a:xfrm>
          <a:prstGeom prst="rect">
            <a:avLst/>
          </a:prstGeom>
          <a:solidFill>
            <a:srgbClr val="2E75B5"/>
          </a:solidFill>
          <a:ln>
            <a:noFill/>
          </a:ln>
          <a:effectLst>
            <a:outerShdw blurRad="190500" dist="228600" dir="2700000" algn="ctr">
              <a:srgbClr val="000000">
                <a:alpha val="29411"/>
              </a:srgbClr>
            </a:outerShdw>
          </a:effectLst>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US" sz="6000" b="1" dirty="0" err="1">
                <a:solidFill>
                  <a:schemeClr val="lt1"/>
                </a:solidFill>
                <a:latin typeface="SutonnyOMJ" panose="01010600010101010101" pitchFamily="2" charset="0"/>
                <a:cs typeface="SutonnyOMJ" panose="01010600010101010101" pitchFamily="2" charset="0"/>
              </a:rPr>
              <a:t>মানসিক</a:t>
            </a:r>
            <a:r>
              <a:rPr lang="en-US" sz="6000" b="1" dirty="0">
                <a:solidFill>
                  <a:schemeClr val="lt1"/>
                </a:solidFill>
                <a:latin typeface="SutonnyOMJ" panose="01010600010101010101" pitchFamily="2" charset="0"/>
                <a:cs typeface="SutonnyOMJ" panose="01010600010101010101" pitchFamily="2" charset="0"/>
              </a:rPr>
              <a:t> </a:t>
            </a:r>
            <a:r>
              <a:rPr lang="en-US" sz="6000" b="1" dirty="0" err="1">
                <a:solidFill>
                  <a:schemeClr val="lt1"/>
                </a:solidFill>
                <a:latin typeface="SutonnyOMJ" panose="01010600010101010101" pitchFamily="2" charset="0"/>
                <a:cs typeface="SutonnyOMJ" panose="01010600010101010101" pitchFamily="2" charset="0"/>
              </a:rPr>
              <a:t>প্রস্তুতি</a:t>
            </a:r>
            <a:r>
              <a:rPr lang="en-US" sz="6000" b="1" dirty="0">
                <a:solidFill>
                  <a:schemeClr val="lt1"/>
                </a:solidFill>
                <a:latin typeface="SutonnyOMJ" panose="01010600010101010101" pitchFamily="2" charset="0"/>
                <a:cs typeface="SutonnyOMJ" panose="01010600010101010101" pitchFamily="2" charset="0"/>
              </a:rPr>
              <a:t> </a:t>
            </a:r>
            <a:r>
              <a:rPr lang="en-US" sz="6000" b="1" dirty="0" err="1">
                <a:solidFill>
                  <a:schemeClr val="lt1"/>
                </a:solidFill>
                <a:latin typeface="SutonnyOMJ" panose="01010600010101010101" pitchFamily="2" charset="0"/>
                <a:cs typeface="SutonnyOMJ" panose="01010600010101010101" pitchFamily="2" charset="0"/>
              </a:rPr>
              <a:t>রাখুন</a:t>
            </a:r>
            <a:r>
              <a:rPr lang="en-US" sz="3600" b="1" dirty="0">
                <a:solidFill>
                  <a:schemeClr val="lt1"/>
                </a:solidFill>
              </a:rPr>
              <a:t/>
            </a:r>
            <a:br>
              <a:rPr lang="en-US" sz="3600" b="1" dirty="0">
                <a:solidFill>
                  <a:schemeClr val="lt1"/>
                </a:solidFill>
              </a:rPr>
            </a:br>
            <a:endParaRPr b="1" dirty="0">
              <a:solidFill>
                <a:schemeClr val="lt1"/>
              </a:solidFill>
            </a:endParaRPr>
          </a:p>
        </p:txBody>
      </p:sp>
      <p:pic>
        <p:nvPicPr>
          <p:cNvPr id="861" name="Google Shape;861;p84" descr="download (29).jpg"/>
          <p:cNvPicPr preferRelativeResize="0"/>
          <p:nvPr/>
        </p:nvPicPr>
        <p:blipFill rotWithShape="1">
          <a:blip r:embed="rId3">
            <a:alphaModFix/>
          </a:blip>
          <a:srcRect/>
          <a:stretch/>
        </p:blipFill>
        <p:spPr>
          <a:xfrm>
            <a:off x="0" y="1622750"/>
            <a:ext cx="1811513" cy="3468443"/>
          </a:xfrm>
          <a:prstGeom prst="rect">
            <a:avLst/>
          </a:prstGeom>
          <a:noFill/>
          <a:ln>
            <a:noFill/>
          </a:ln>
          <a:effectLst>
            <a:outerShdw blurRad="190500" dist="228600" dir="2700000" algn="ctr">
              <a:srgbClr val="000000">
                <a:alpha val="29411"/>
              </a:srgbClr>
            </a:outerShdw>
            <a:reflection stA="50000" endA="300" endPos="55000" sy="-100000" algn="bl" rotWithShape="0"/>
          </a:effectLst>
        </p:spPr>
      </p:pic>
      <p:sp>
        <p:nvSpPr>
          <p:cNvPr id="6" name="Google Shape;859;p84">
            <a:extLst>
              <a:ext uri="{FF2B5EF4-FFF2-40B4-BE49-F238E27FC236}">
                <a16:creationId xmlns:a16="http://schemas.microsoft.com/office/drawing/2014/main" xmlns="" id="{1984429C-76E2-4428-A51F-A39E840FC7FF}"/>
              </a:ext>
            </a:extLst>
          </p:cNvPr>
          <p:cNvSpPr txBox="1">
            <a:spLocks/>
          </p:cNvSpPr>
          <p:nvPr/>
        </p:nvSpPr>
        <p:spPr>
          <a:xfrm>
            <a:off x="2030944" y="4642337"/>
            <a:ext cx="9504563" cy="1959429"/>
          </a:xfrm>
          <a:prstGeom prst="rect">
            <a:avLst/>
          </a:prstGeom>
          <a:solidFill>
            <a:srgbClr val="2E75B5"/>
          </a:solidFill>
          <a:ln>
            <a:noFill/>
          </a:ln>
          <a:effectLst>
            <a:outerShdw blurRad="190500" dist="228600" dir="2700000" algn="ctr">
              <a:srgbClr val="000000">
                <a:alpha val="29411"/>
              </a:srgbClr>
            </a:outerShdw>
          </a:effectLst>
        </p:spPr>
        <p:txBody>
          <a:bodyPr spcFirstLastPara="1" vert="horz" wrap="square" lIns="91425" tIns="45700" rIns="91425" bIns="45700" rtlCol="0" anchor="ctr" anchorCtr="0">
            <a:noAutofit/>
          </a:bodyPr>
          <a:lstStyle>
            <a:lvl1pPr algn="ctr" defTabSz="914400" rtl="0" eaLnBrk="1" latinLnBrk="0" hangingPunct="1">
              <a:lnSpc>
                <a:spcPct val="85000"/>
              </a:lnSpc>
              <a:spcBef>
                <a:spcPct val="0"/>
              </a:spcBef>
              <a:buNone/>
              <a:defRPr sz="4000" b="0" i="0" kern="1200" cap="none" spc="-150">
                <a:solidFill>
                  <a:srgbClr val="FFFEFF"/>
                </a:solidFill>
                <a:effectLst/>
                <a:latin typeface="+mj-lt"/>
                <a:ea typeface="+mj-ea"/>
                <a:cs typeface="+mj-cs"/>
              </a:defRPr>
            </a:lvl1pPr>
          </a:lstStyle>
          <a:p>
            <a:pPr marL="0" lvl="1" algn="ctr" defTabSz="914400" rtl="0">
              <a:buSzPts val="1400"/>
            </a:pPr>
            <a:r>
              <a:rPr lang="bn-BD" sz="4400" b="1" kern="0" dirty="0">
                <a:solidFill>
                  <a:schemeClr val="lt1"/>
                </a:solidFill>
                <a:latin typeface="SutonnyOMJ" panose="01010600010101010101" pitchFamily="2" charset="0"/>
                <a:cs typeface="SutonnyOMJ" panose="01010600010101010101" pitchFamily="2" charset="0"/>
              </a:rPr>
              <a:t>কঠিণ অবস্থা অনুযায়ী কিছু পরিকল্পনা রাখুন</a:t>
            </a:r>
            <a:endParaRPr lang="as-IN" sz="4400" b="1" kern="0" dirty="0">
              <a:solidFill>
                <a:schemeClr val="lt1"/>
              </a:solidFill>
              <a:latin typeface="SutonnyOMJ" panose="01010600010101010101" pitchFamily="2" charset="0"/>
              <a:cs typeface="SutonnyOMJ" panose="01010600010101010101" pitchFamily="2" charset="0"/>
            </a:endParaRPr>
          </a:p>
        </p:txBody>
      </p:sp>
      <p:sp>
        <p:nvSpPr>
          <p:cNvPr id="3" name="Slide Number Placeholder 2">
            <a:extLst>
              <a:ext uri="{FF2B5EF4-FFF2-40B4-BE49-F238E27FC236}">
                <a16:creationId xmlns:a16="http://schemas.microsoft.com/office/drawing/2014/main" xmlns="" id="{98CDA16B-9BDB-40C1-B165-8D23762C0A05}"/>
              </a:ext>
            </a:extLst>
          </p:cNvPr>
          <p:cNvSpPr>
            <a:spLocks noGrp="1"/>
          </p:cNvSpPr>
          <p:nvPr>
            <p:ph type="sldNum" sz="quarter" idx="12"/>
          </p:nvPr>
        </p:nvSpPr>
        <p:spPr/>
        <p:txBody>
          <a:bodyPr/>
          <a:lstStyle/>
          <a:p>
            <a:fld id="{6D22F896-40B5-4ADD-8801-0D06FADFA095}" type="slidenum">
              <a:rPr lang="en-US" smtClean="0"/>
              <a:pPr/>
              <a:t>92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5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 grpId="0" build="p" animBg="1"/>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FA0123-9C6F-45AD-8DAB-75618001421C}"/>
              </a:ext>
            </a:extLst>
          </p:cNvPr>
          <p:cNvSpPr/>
          <p:nvPr/>
        </p:nvSpPr>
        <p:spPr>
          <a:xfrm>
            <a:off x="1306449" y="2658852"/>
            <a:ext cx="10086975" cy="2585323"/>
          </a:xfrm>
          <a:prstGeom prst="rect">
            <a:avLst/>
          </a:prstGeom>
        </p:spPr>
        <p:txBody>
          <a:bodyPr wrap="square">
            <a:spAutoFit/>
          </a:bodyPr>
          <a:lstStyle/>
          <a:p>
            <a:pPr algn="ctr"/>
            <a:r>
              <a:rPr lang="en-US"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bn-BD"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there is </a:t>
            </a:r>
            <a:r>
              <a:rPr lang="en-US" sz="54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no formula</a:t>
            </a:r>
            <a:r>
              <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operating manual for how to cope with the current global pandemic</a:t>
            </a:r>
            <a:r>
              <a:rPr lang="bn-BD" sz="5400" b="1" i="1" dirty="0">
                <a:solidFill>
                  <a:srgbClr val="0070C0"/>
                </a:solidFill>
                <a:effectLst>
                  <a:outerShdw blurRad="38100" dist="38100" dir="2700000" algn="tl">
                    <a:srgbClr val="000000">
                      <a:alpha val="43137"/>
                    </a:srgbClr>
                  </a:outerShdw>
                </a:effectLst>
                <a:latin typeface="Times New Roman" panose="02020603050405020304" pitchFamily="18" charset="0"/>
              </a:rPr>
              <a:t>’’</a:t>
            </a:r>
            <a:endParaRPr lang="en-US" sz="5400"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31F3CBB1-2028-465F-ADEA-878FDFCE2A05}"/>
              </a:ext>
            </a:extLst>
          </p:cNvPr>
          <p:cNvPicPr>
            <a:picLocks noChangeAspect="1"/>
          </p:cNvPicPr>
          <p:nvPr/>
        </p:nvPicPr>
        <p:blipFill>
          <a:blip r:embed="rId2"/>
          <a:stretch>
            <a:fillRect/>
          </a:stretch>
        </p:blipFill>
        <p:spPr>
          <a:xfrm>
            <a:off x="4850322" y="320040"/>
            <a:ext cx="2491356" cy="2136338"/>
          </a:xfrm>
          <a:prstGeom prst="rect">
            <a:avLst/>
          </a:prstGeom>
        </p:spPr>
      </p:pic>
      <p:sp>
        <p:nvSpPr>
          <p:cNvPr id="3" name="Footer Placeholder 2">
            <a:extLst>
              <a:ext uri="{FF2B5EF4-FFF2-40B4-BE49-F238E27FC236}">
                <a16:creationId xmlns:a16="http://schemas.microsoft.com/office/drawing/2014/main" xmlns="" id="{DDE9F125-E75D-44F8-BDFB-0893F88B259F}"/>
              </a:ext>
            </a:extLst>
          </p:cNvPr>
          <p:cNvSpPr>
            <a:spLocks noGrp="1"/>
          </p:cNvSpPr>
          <p:nvPr>
            <p:ph type="ftr" sz="quarter" idx="11"/>
          </p:nvPr>
        </p:nvSpPr>
        <p:spPr/>
        <p:txBody>
          <a:bodyPr/>
          <a:lstStyle/>
          <a:p>
            <a:r>
              <a:rPr lang="en-US"/>
              <a:t>dr.mekhala.sarkar@gmail.com</a:t>
            </a:r>
            <a:endParaRPr lang="en-US" dirty="0"/>
          </a:p>
        </p:txBody>
      </p:sp>
      <p:sp>
        <p:nvSpPr>
          <p:cNvPr id="4" name="Slide Number Placeholder 3">
            <a:extLst>
              <a:ext uri="{FF2B5EF4-FFF2-40B4-BE49-F238E27FC236}">
                <a16:creationId xmlns:a16="http://schemas.microsoft.com/office/drawing/2014/main" xmlns="" id="{ADAE1C04-BE27-41F0-90A9-F9320857CB32}"/>
              </a:ext>
            </a:extLst>
          </p:cNvPr>
          <p:cNvSpPr>
            <a:spLocks noGrp="1"/>
          </p:cNvSpPr>
          <p:nvPr>
            <p:ph type="sldNum" sz="quarter" idx="12"/>
          </p:nvPr>
        </p:nvSpPr>
        <p:spPr/>
        <p:txBody>
          <a:bodyPr/>
          <a:lstStyle/>
          <a:p>
            <a:fld id="{6D22F896-40B5-4ADD-8801-0D06FADFA095}" type="slidenum">
              <a:rPr lang="en-US" smtClean="0"/>
              <a:pPr/>
              <a:t>93</a:t>
            </a:fld>
            <a:endParaRPr lang="en-US" dirty="0"/>
          </a:p>
        </p:txBody>
      </p:sp>
    </p:spTree>
    <p:extLst>
      <p:ext uri="{BB962C8B-B14F-4D97-AF65-F5344CB8AC3E}">
        <p14:creationId xmlns:p14="http://schemas.microsoft.com/office/powerpoint/2010/main" xmlns="" val="40940496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51;p57" descr="4612396617_325x320.jpg">
            <a:extLst>
              <a:ext uri="{FF2B5EF4-FFF2-40B4-BE49-F238E27FC236}">
                <a16:creationId xmlns:a16="http://schemas.microsoft.com/office/drawing/2014/main" xmlns="" id="{C914ECF2-8884-4A2E-9C6B-9B535E1D55C4}"/>
              </a:ext>
            </a:extLst>
          </p:cNvPr>
          <p:cNvPicPr preferRelativeResize="0"/>
          <p:nvPr/>
        </p:nvPicPr>
        <p:blipFill rotWithShape="1">
          <a:blip r:embed="rId3">
            <a:alphaModFix/>
          </a:blip>
          <a:srcRect/>
          <a:stretch/>
        </p:blipFill>
        <p:spPr>
          <a:xfrm>
            <a:off x="442913" y="1689094"/>
            <a:ext cx="4045960" cy="3797306"/>
          </a:xfrm>
          <a:prstGeom prst="rect">
            <a:avLst/>
          </a:prstGeom>
          <a:noFill/>
          <a:ln>
            <a:noFill/>
          </a:ln>
        </p:spPr>
      </p:pic>
      <p:sp>
        <p:nvSpPr>
          <p:cNvPr id="8" name="Rectangle: Rounded Corners 7">
            <a:extLst>
              <a:ext uri="{FF2B5EF4-FFF2-40B4-BE49-F238E27FC236}">
                <a16:creationId xmlns:a16="http://schemas.microsoft.com/office/drawing/2014/main" xmlns="" id="{8BCC686E-D55A-42A7-9523-DDFA8AA86F75}"/>
              </a:ext>
            </a:extLst>
          </p:cNvPr>
          <p:cNvSpPr/>
          <p:nvPr/>
        </p:nvSpPr>
        <p:spPr>
          <a:xfrm>
            <a:off x="4686756" y="807504"/>
            <a:ext cx="6587406" cy="928687"/>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2800" b="1" dirty="0">
                <a:solidFill>
                  <a:schemeClr val="tx1"/>
                </a:solidFill>
                <a:latin typeface="Arial" panose="020B0604020202020204" pitchFamily="34" charset="0"/>
              </a:rPr>
              <a:t>Organizational Level</a:t>
            </a:r>
            <a:endParaRPr lang="en-US" sz="2800" b="1" dirty="0">
              <a:solidFill>
                <a:schemeClr val="tx1"/>
              </a:solidFill>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xmlns="" id="{0D968459-EA6F-45EB-B542-94CA1D62F453}"/>
              </a:ext>
            </a:extLst>
          </p:cNvPr>
          <p:cNvSpPr>
            <a:spLocks noGrp="1"/>
          </p:cNvSpPr>
          <p:nvPr>
            <p:ph idx="1"/>
          </p:nvPr>
        </p:nvSpPr>
        <p:spPr>
          <a:xfrm>
            <a:off x="4686756" y="2853970"/>
            <a:ext cx="6813550" cy="1079499"/>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bn-BD" sz="2800" b="1" dirty="0">
                <a:solidFill>
                  <a:schemeClr val="tx1"/>
                </a:solidFill>
                <a:latin typeface="Arial" panose="020B0604020202020204" pitchFamily="34" charset="0"/>
                <a:cs typeface="Arial" panose="020B0604020202020204" pitchFamily="34" charset="0"/>
              </a:rPr>
              <a:t>Community Level</a:t>
            </a:r>
            <a:endParaRPr lang="en-US" sz="2800" b="1" dirty="0">
              <a:solidFill>
                <a:schemeClr val="tx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xmlns="" id="{2B05DBE6-6E1E-456D-8103-207BC084B1FC}"/>
              </a:ext>
            </a:extLst>
          </p:cNvPr>
          <p:cNvSpPr/>
          <p:nvPr/>
        </p:nvSpPr>
        <p:spPr>
          <a:xfrm>
            <a:off x="4934591" y="3877125"/>
            <a:ext cx="6691873" cy="1569660"/>
          </a:xfrm>
          <a:prstGeom prst="rect">
            <a:avLst/>
          </a:prstGeom>
        </p:spPr>
        <p:txBody>
          <a:bodyPr wrap="square">
            <a:spAutoFit/>
          </a:bodyPr>
          <a:lstStyle/>
          <a:p>
            <a:pPr marL="285750" indent="-285750">
              <a:buFont typeface="Wingdings" panose="05000000000000000000" pitchFamily="2" charset="2"/>
              <a:buChar char="§"/>
            </a:pPr>
            <a:r>
              <a:rPr lang="en-US" sz="3200" b="1" dirty="0" err="1">
                <a:solidFill>
                  <a:schemeClr val="accent3">
                    <a:lumMod val="75000"/>
                  </a:schemeClr>
                </a:solidFill>
                <a:latin typeface="SutonnyOMJ" panose="01010600010101010101" pitchFamily="2" charset="0"/>
                <a:cs typeface="SutonnyOMJ" panose="01010600010101010101" pitchFamily="2" charset="0"/>
              </a:rPr>
              <a:t>মিডিয়া</a:t>
            </a:r>
            <a:endParaRPr lang="bn-BD" sz="3200" b="1" dirty="0">
              <a:solidFill>
                <a:schemeClr val="accent3">
                  <a:lumMod val="75000"/>
                </a:schemeClr>
              </a:solidFill>
              <a:latin typeface="SutonnyOMJ" panose="01010600010101010101" pitchFamily="2" charset="0"/>
              <a:cs typeface="SutonnyOMJ" panose="01010600010101010101" pitchFamily="2" charset="0"/>
            </a:endParaRPr>
          </a:p>
          <a:p>
            <a:pPr marL="285750" indent="-285750">
              <a:buFont typeface="Wingdings" panose="05000000000000000000" pitchFamily="2" charset="2"/>
              <a:buChar char="§"/>
            </a:pPr>
            <a:r>
              <a:rPr lang="en-US" sz="3200" b="1" dirty="0">
                <a:solidFill>
                  <a:schemeClr val="accent3">
                    <a:lumMod val="75000"/>
                  </a:schemeClr>
                </a:solidFill>
                <a:latin typeface="SutonnyOMJ" panose="01010600010101010101" pitchFamily="2" charset="0"/>
                <a:cs typeface="SutonnyOMJ" panose="01010600010101010101" pitchFamily="2" charset="0"/>
              </a:rPr>
              <a:t>স</a:t>
            </a:r>
            <a:r>
              <a:rPr lang="as-IN" sz="3200" b="1" dirty="0">
                <a:solidFill>
                  <a:schemeClr val="accent3">
                    <a:lumMod val="75000"/>
                  </a:schemeClr>
                </a:solidFill>
                <a:latin typeface="SutonnyOMJ" panose="01010600010101010101" pitchFamily="2" charset="0"/>
                <a:cs typeface="SutonnyOMJ" panose="01010600010101010101" pitchFamily="2" charset="0"/>
              </a:rPr>
              <a:t>া</a:t>
            </a:r>
            <a:r>
              <a:rPr lang="en-US" sz="3200" b="1" dirty="0" err="1">
                <a:solidFill>
                  <a:schemeClr val="accent3">
                    <a:lumMod val="75000"/>
                  </a:schemeClr>
                </a:solidFill>
                <a:latin typeface="SutonnyOMJ" panose="01010600010101010101" pitchFamily="2" charset="0"/>
                <a:cs typeface="SutonnyOMJ" panose="01010600010101010101" pitchFamily="2" charset="0"/>
              </a:rPr>
              <a:t>ধারণ</a:t>
            </a:r>
            <a:r>
              <a:rPr lang="en-US" sz="3200" b="1" dirty="0">
                <a:solidFill>
                  <a:schemeClr val="accent3">
                    <a:lumMod val="75000"/>
                  </a:schemeClr>
                </a:solidFill>
                <a:latin typeface="SutonnyOMJ" panose="01010600010101010101" pitchFamily="2" charset="0"/>
                <a:cs typeface="SutonnyOMJ" panose="01010600010101010101" pitchFamily="2" charset="0"/>
              </a:rPr>
              <a:t> </a:t>
            </a:r>
            <a:r>
              <a:rPr lang="en-US" sz="3200" b="1" dirty="0" err="1">
                <a:solidFill>
                  <a:schemeClr val="accent3">
                    <a:lumMod val="75000"/>
                  </a:schemeClr>
                </a:solidFill>
                <a:latin typeface="SutonnyOMJ" panose="01010600010101010101" pitchFamily="2" charset="0"/>
                <a:cs typeface="SutonnyOMJ" panose="01010600010101010101" pitchFamily="2" charset="0"/>
              </a:rPr>
              <a:t>জনগন</a:t>
            </a:r>
            <a:endParaRPr lang="en-US" sz="3200" b="1" dirty="0">
              <a:solidFill>
                <a:schemeClr val="accent3">
                  <a:lumMod val="75000"/>
                </a:schemeClr>
              </a:solidFill>
              <a:latin typeface="SutonnyOMJ" panose="01010600010101010101" pitchFamily="2" charset="0"/>
              <a:cs typeface="SutonnyOMJ" panose="01010600010101010101" pitchFamily="2" charset="0"/>
            </a:endParaRPr>
          </a:p>
          <a:p>
            <a:pPr marL="285750" indent="-285750">
              <a:buFont typeface="Wingdings" panose="05000000000000000000" pitchFamily="2" charset="2"/>
              <a:buChar char="§"/>
            </a:pPr>
            <a:r>
              <a:rPr lang="en-US" sz="3200" b="1" dirty="0" err="1">
                <a:solidFill>
                  <a:schemeClr val="accent3">
                    <a:lumMod val="75000"/>
                  </a:schemeClr>
                </a:solidFill>
                <a:latin typeface="SutonnyOMJ" panose="01010600010101010101" pitchFamily="2" charset="0"/>
                <a:cs typeface="SutonnyOMJ" panose="01010600010101010101" pitchFamily="2" charset="0"/>
              </a:rPr>
              <a:t>সহকর্মী</a:t>
            </a:r>
            <a:endParaRPr lang="en-US" sz="2800" dirty="0">
              <a:solidFill>
                <a:schemeClr val="accent3">
                  <a:lumMod val="75000"/>
                </a:schemeClr>
              </a:solidFill>
            </a:endParaRPr>
          </a:p>
        </p:txBody>
      </p:sp>
      <p:sp>
        <p:nvSpPr>
          <p:cNvPr id="14" name="Rectangle 13">
            <a:extLst>
              <a:ext uri="{FF2B5EF4-FFF2-40B4-BE49-F238E27FC236}">
                <a16:creationId xmlns:a16="http://schemas.microsoft.com/office/drawing/2014/main" xmlns="" id="{487640C7-ED02-4A24-A9F4-68F2D0CD89B3}"/>
              </a:ext>
            </a:extLst>
          </p:cNvPr>
          <p:cNvSpPr/>
          <p:nvPr/>
        </p:nvSpPr>
        <p:spPr>
          <a:xfrm>
            <a:off x="5192103" y="1726224"/>
            <a:ext cx="6096000" cy="1077218"/>
          </a:xfrm>
          <a:prstGeom prst="rect">
            <a:avLst/>
          </a:prstGeom>
        </p:spPr>
        <p:txBody>
          <a:bodyPr>
            <a:spAutoFit/>
          </a:bodyPr>
          <a:lstStyle/>
          <a:p>
            <a:pPr marL="457200" indent="-457200">
              <a:buFont typeface="Wingdings" panose="05000000000000000000" pitchFamily="2" charset="2"/>
              <a:buChar char="§"/>
            </a:pPr>
            <a:r>
              <a:rPr lang="bn-BD" sz="3200" b="1" dirty="0">
                <a:solidFill>
                  <a:schemeClr val="accent1">
                    <a:lumMod val="75000"/>
                  </a:schemeClr>
                </a:solidFill>
                <a:latin typeface="SutonnyOMJ" panose="01010600010101010101" pitchFamily="2" charset="0"/>
                <a:cs typeface="SutonnyOMJ" panose="01010600010101010101" pitchFamily="2" charset="0"/>
              </a:rPr>
              <a:t>স্বাস্থ্য বিভাগ</a:t>
            </a:r>
            <a:r>
              <a:rPr lang="en-US" sz="3200" b="1" dirty="0">
                <a:solidFill>
                  <a:schemeClr val="accent1">
                    <a:lumMod val="75000"/>
                  </a:schemeClr>
                </a:solidFill>
                <a:latin typeface="SutonnyOMJ" panose="01010600010101010101" pitchFamily="2" charset="0"/>
                <a:cs typeface="SutonnyOMJ" panose="01010600010101010101" pitchFamily="2" charset="0"/>
              </a:rPr>
              <a:t>      </a:t>
            </a:r>
            <a:endParaRPr lang="bn-BD" sz="3200" b="1" dirty="0">
              <a:solidFill>
                <a:schemeClr val="accent1">
                  <a:lumMod val="75000"/>
                </a:schemeClr>
              </a:solidFill>
              <a:latin typeface="SutonnyOMJ" panose="01010600010101010101" pitchFamily="2" charset="0"/>
              <a:cs typeface="SutonnyOMJ" panose="01010600010101010101" pitchFamily="2" charset="0"/>
            </a:endParaRPr>
          </a:p>
          <a:p>
            <a:pPr marL="457200" indent="-457200">
              <a:buFont typeface="Wingdings" panose="05000000000000000000" pitchFamily="2" charset="2"/>
              <a:buChar char="§"/>
            </a:pPr>
            <a:r>
              <a:rPr lang="bn-BD" sz="3200" b="1" dirty="0">
                <a:solidFill>
                  <a:schemeClr val="accent1">
                    <a:lumMod val="75000"/>
                  </a:schemeClr>
                </a:solidFill>
                <a:latin typeface="SutonnyOMJ" panose="01010600010101010101" pitchFamily="2" charset="0"/>
                <a:cs typeface="SutonnyOMJ" panose="01010600010101010101" pitchFamily="2" charset="0"/>
              </a:rPr>
              <a:t>হাসপাতাল কতৃপক্ষ</a:t>
            </a:r>
            <a:endParaRPr lang="en-US" sz="2800" b="1" dirty="0">
              <a:solidFill>
                <a:schemeClr val="accent1">
                  <a:lumMod val="75000"/>
                </a:schemeClr>
              </a:solidFill>
              <a:latin typeface="SutonnyOMJ" panose="01010600010101010101" pitchFamily="2" charset="0"/>
              <a:cs typeface="SutonnyOMJ" panose="01010600010101010101" pitchFamily="2" charset="0"/>
            </a:endParaRPr>
          </a:p>
        </p:txBody>
      </p:sp>
      <p:sp>
        <p:nvSpPr>
          <p:cNvPr id="15" name="Content Placeholder 10">
            <a:extLst>
              <a:ext uri="{FF2B5EF4-FFF2-40B4-BE49-F238E27FC236}">
                <a16:creationId xmlns:a16="http://schemas.microsoft.com/office/drawing/2014/main" xmlns="" id="{765D5550-1008-4721-BF45-DDD2B3E391D0}"/>
              </a:ext>
            </a:extLst>
          </p:cNvPr>
          <p:cNvSpPr txBox="1">
            <a:spLocks/>
          </p:cNvSpPr>
          <p:nvPr/>
        </p:nvSpPr>
        <p:spPr>
          <a:xfrm>
            <a:off x="4699842" y="5360987"/>
            <a:ext cx="6813550" cy="10794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9pPr>
          </a:lstStyle>
          <a:p>
            <a:pPr marL="0" indent="0">
              <a:buNone/>
            </a:pPr>
            <a:r>
              <a:rPr lang="bn-BD" sz="2800" b="1" dirty="0">
                <a:solidFill>
                  <a:schemeClr val="tx1"/>
                </a:solidFill>
                <a:latin typeface="Arial" panose="020B0604020202020204" pitchFamily="34" charset="0"/>
                <a:cs typeface="Arial" panose="020B0604020202020204" pitchFamily="34" charset="0"/>
              </a:rPr>
              <a:t>Individual Level</a:t>
            </a:r>
            <a:endParaRPr lang="en-US" sz="2800" b="1" dirty="0">
              <a:solidFill>
                <a:schemeClr val="tx1"/>
              </a:solidFill>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xmlns="" id="{0D5122E8-AA88-4F01-97F3-9DE411C6A38A}"/>
              </a:ext>
            </a:extLst>
          </p:cNvPr>
          <p:cNvSpPr>
            <a:spLocks noGrp="1"/>
          </p:cNvSpPr>
          <p:nvPr>
            <p:ph type="ftr" sz="quarter" idx="11"/>
          </p:nvPr>
        </p:nvSpPr>
        <p:spPr/>
        <p:txBody>
          <a:bodyPr/>
          <a:lstStyle/>
          <a:p>
            <a:r>
              <a:rPr lang="en-US"/>
              <a:t>dr.mekhala.sarkar@gmail.com</a:t>
            </a:r>
            <a:endParaRPr lang="en-US" dirty="0"/>
          </a:p>
        </p:txBody>
      </p:sp>
      <p:sp>
        <p:nvSpPr>
          <p:cNvPr id="5" name="Slide Number Placeholder 4">
            <a:extLst>
              <a:ext uri="{FF2B5EF4-FFF2-40B4-BE49-F238E27FC236}">
                <a16:creationId xmlns:a16="http://schemas.microsoft.com/office/drawing/2014/main" xmlns="" id="{A1ED5D63-A6EC-4983-B17D-68500B1D242B}"/>
              </a:ext>
            </a:extLst>
          </p:cNvPr>
          <p:cNvSpPr>
            <a:spLocks noGrp="1"/>
          </p:cNvSpPr>
          <p:nvPr>
            <p:ph type="sldNum" sz="quarter" idx="12"/>
          </p:nvPr>
        </p:nvSpPr>
        <p:spPr/>
        <p:txBody>
          <a:bodyPr/>
          <a:lstStyle/>
          <a:p>
            <a:fld id="{6D22F896-40B5-4ADD-8801-0D06FADFA095}" type="slidenum">
              <a:rPr lang="en-US" smtClean="0"/>
              <a:pPr/>
              <a:t>94</a:t>
            </a:fld>
            <a:endParaRPr lang="en-US" dirty="0"/>
          </a:p>
        </p:txBody>
      </p:sp>
    </p:spTree>
    <p:extLst>
      <p:ext uri="{BB962C8B-B14F-4D97-AF65-F5344CB8AC3E}">
        <p14:creationId xmlns:p14="http://schemas.microsoft.com/office/powerpoint/2010/main" xmlns="" val="18054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365836-C24B-4FE7-BAD8-498702C7BE8A}"/>
              </a:ext>
            </a:extLst>
          </p:cNvPr>
          <p:cNvSpPr>
            <a:spLocks noGrp="1"/>
          </p:cNvSpPr>
          <p:nvPr>
            <p:ph type="title" idx="4294967295"/>
          </p:nvPr>
        </p:nvSpPr>
        <p:spPr>
          <a:xfrm>
            <a:off x="0" y="4762920"/>
            <a:ext cx="3500438" cy="391884"/>
          </a:xfrm>
        </p:spPr>
        <p:txBody>
          <a:bodyPr>
            <a:noAutofit/>
          </a:bodyPr>
          <a:lstStyle/>
          <a:p>
            <a:r>
              <a:rPr lang="en-US" sz="2400" b="1" dirty="0">
                <a:solidFill>
                  <a:schemeClr val="tx1"/>
                </a:solidFill>
                <a:latin typeface="Arial" panose="020B0604020202020204" pitchFamily="34" charset="0"/>
              </a:rPr>
              <a:t/>
            </a:r>
            <a:br>
              <a:rPr lang="en-US" sz="2400" b="1" dirty="0">
                <a:solidFill>
                  <a:schemeClr val="tx1"/>
                </a:solidFill>
                <a:latin typeface="Arial" panose="020B0604020202020204" pitchFamily="34" charset="0"/>
              </a:rPr>
            </a:br>
            <a:r>
              <a:rPr lang="bn-BD" sz="2400" b="1" dirty="0">
                <a:solidFill>
                  <a:schemeClr val="tx1"/>
                </a:solidFill>
                <a:latin typeface="Arial" panose="020B0604020202020204" pitchFamily="34" charset="0"/>
              </a:rPr>
              <a:t>Organizational Level</a:t>
            </a:r>
            <a:r>
              <a:rPr lang="en-US" sz="2400" b="1" dirty="0">
                <a:solidFill>
                  <a:schemeClr val="tx1"/>
                </a:solidFill>
                <a:latin typeface="Arial" panose="020B0604020202020204" pitchFamily="34" charset="0"/>
                <a:cs typeface="Arial" panose="020B0604020202020204" pitchFamily="34" charset="0"/>
              </a:rPr>
              <a:t/>
            </a:r>
            <a:br>
              <a:rPr lang="en-US" sz="2400" b="1" dirty="0">
                <a:solidFill>
                  <a:schemeClr val="tx1"/>
                </a:solidFill>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4" name="Google Shape;551;p57" descr="4612396617_325x320.jpg">
            <a:extLst>
              <a:ext uri="{FF2B5EF4-FFF2-40B4-BE49-F238E27FC236}">
                <a16:creationId xmlns:a16="http://schemas.microsoft.com/office/drawing/2014/main" xmlns="" id="{C914ECF2-8884-4A2E-9C6B-9B535E1D55C4}"/>
              </a:ext>
            </a:extLst>
          </p:cNvPr>
          <p:cNvPicPr preferRelativeResize="0"/>
          <p:nvPr/>
        </p:nvPicPr>
        <p:blipFill rotWithShape="1">
          <a:blip r:embed="rId2">
            <a:alphaModFix/>
          </a:blip>
          <a:srcRect/>
          <a:stretch/>
        </p:blipFill>
        <p:spPr>
          <a:xfrm>
            <a:off x="612476" y="2128671"/>
            <a:ext cx="2644208" cy="2600658"/>
          </a:xfrm>
          <a:prstGeom prst="rect">
            <a:avLst/>
          </a:prstGeom>
          <a:noFill/>
          <a:ln>
            <a:noFill/>
          </a:ln>
        </p:spPr>
      </p:pic>
      <p:sp>
        <p:nvSpPr>
          <p:cNvPr id="7" name="Rectangle: Rounded Corners 6">
            <a:extLst>
              <a:ext uri="{FF2B5EF4-FFF2-40B4-BE49-F238E27FC236}">
                <a16:creationId xmlns:a16="http://schemas.microsoft.com/office/drawing/2014/main" xmlns="" id="{2AEA540C-B952-4F35-8365-A222AB6EFB9D}"/>
              </a:ext>
            </a:extLst>
          </p:cNvPr>
          <p:cNvSpPr/>
          <p:nvPr/>
        </p:nvSpPr>
        <p:spPr>
          <a:xfrm>
            <a:off x="4114800" y="111442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8BCC686E-D55A-42A7-9523-DDFA8AA86F75}"/>
              </a:ext>
            </a:extLst>
          </p:cNvPr>
          <p:cNvSpPr/>
          <p:nvPr/>
        </p:nvSpPr>
        <p:spPr>
          <a:xfrm>
            <a:off x="5355136" y="224120"/>
            <a:ext cx="5748771" cy="1192697"/>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টিম ম্যানেজারের দায়িত্ব</a:t>
            </a:r>
            <a:endParaRPr lang="en-US"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sp>
        <p:nvSpPr>
          <p:cNvPr id="14" name="Rectangle 13">
            <a:extLst>
              <a:ext uri="{FF2B5EF4-FFF2-40B4-BE49-F238E27FC236}">
                <a16:creationId xmlns:a16="http://schemas.microsoft.com/office/drawing/2014/main" xmlns="" id="{487640C7-ED02-4A24-A9F4-68F2D0CD89B3}"/>
              </a:ext>
            </a:extLst>
          </p:cNvPr>
          <p:cNvSpPr/>
          <p:nvPr/>
        </p:nvSpPr>
        <p:spPr>
          <a:xfrm>
            <a:off x="140677" y="5466458"/>
            <a:ext cx="5325626" cy="1077218"/>
          </a:xfrm>
          <a:prstGeom prst="rect">
            <a:avLst/>
          </a:prstGeom>
        </p:spPr>
        <p:txBody>
          <a:bodyPr wrap="square">
            <a:spAutoFit/>
          </a:bodyPr>
          <a:lstStyle/>
          <a:p>
            <a:pPr marL="457200" indent="-457200">
              <a:buFont typeface="Wingdings" panose="05000000000000000000" pitchFamily="2" charset="2"/>
              <a:buChar char="§"/>
            </a:pPr>
            <a:r>
              <a:rPr lang="bn-BD" sz="3200" b="1" dirty="0" smtClean="0">
                <a:solidFill>
                  <a:schemeClr val="accent1">
                    <a:lumMod val="75000"/>
                  </a:schemeClr>
                </a:solidFill>
                <a:latin typeface="SutonnyOMJ" panose="01010600010101010101" pitchFamily="2" charset="0"/>
                <a:cs typeface="SutonnyOMJ" panose="01010600010101010101" pitchFamily="2" charset="0"/>
              </a:rPr>
              <a:t>স্বাস্থ্যবিভাগ</a:t>
            </a:r>
            <a:r>
              <a:rPr lang="en-US" sz="3200" b="1" dirty="0" smtClean="0">
                <a:solidFill>
                  <a:schemeClr val="accent1">
                    <a:lumMod val="75000"/>
                  </a:schemeClr>
                </a:solidFill>
                <a:latin typeface="SutonnyOMJ" panose="01010600010101010101" pitchFamily="2" charset="0"/>
                <a:cs typeface="SutonnyOMJ" panose="01010600010101010101" pitchFamily="2" charset="0"/>
              </a:rPr>
              <a:t>      </a:t>
            </a:r>
            <a:endParaRPr lang="en-US" sz="3200" b="1" dirty="0">
              <a:solidFill>
                <a:schemeClr val="accent1">
                  <a:lumMod val="75000"/>
                </a:schemeClr>
              </a:solidFill>
              <a:latin typeface="SutonnyOMJ" panose="01010600010101010101" pitchFamily="2" charset="0"/>
              <a:cs typeface="SutonnyOMJ" panose="01010600010101010101" pitchFamily="2" charset="0"/>
            </a:endParaRPr>
          </a:p>
          <a:p>
            <a:pPr marL="457200" indent="-457200">
              <a:buFont typeface="Wingdings" panose="05000000000000000000" pitchFamily="2" charset="2"/>
              <a:buChar char="§"/>
            </a:pPr>
            <a:r>
              <a:rPr lang="bn-BD" sz="3200" b="1" dirty="0" smtClean="0">
                <a:solidFill>
                  <a:schemeClr val="accent1">
                    <a:lumMod val="75000"/>
                  </a:schemeClr>
                </a:solidFill>
                <a:latin typeface="SutonnyOMJ" panose="01010600010101010101" pitchFamily="2" charset="0"/>
                <a:cs typeface="SutonnyOMJ" panose="01010600010101010101" pitchFamily="2" charset="0"/>
              </a:rPr>
              <a:t>হাসপাতালকতৃপক্ষ</a:t>
            </a:r>
            <a:endParaRPr lang="en-US" sz="3200" b="1" dirty="0">
              <a:solidFill>
                <a:schemeClr val="accent1">
                  <a:lumMod val="75000"/>
                </a:schemeClr>
              </a:solidFill>
              <a:latin typeface="SutonnyOMJ" panose="01010600010101010101" pitchFamily="2" charset="0"/>
              <a:cs typeface="SutonnyOMJ" panose="01010600010101010101" pitchFamily="2" charset="0"/>
            </a:endParaRPr>
          </a:p>
        </p:txBody>
      </p:sp>
      <p:pic>
        <p:nvPicPr>
          <p:cNvPr id="19" name="Picture 18">
            <a:extLst>
              <a:ext uri="{FF2B5EF4-FFF2-40B4-BE49-F238E27FC236}">
                <a16:creationId xmlns:a16="http://schemas.microsoft.com/office/drawing/2014/main" xmlns="" id="{9B2B6637-82BE-4C1D-B1E5-EC55B3A409FA}"/>
              </a:ext>
            </a:extLst>
          </p:cNvPr>
          <p:cNvPicPr>
            <a:picLocks noChangeAspect="1"/>
          </p:cNvPicPr>
          <p:nvPr/>
        </p:nvPicPr>
        <p:blipFill>
          <a:blip r:embed="rId3"/>
          <a:stretch>
            <a:fillRect/>
          </a:stretch>
        </p:blipFill>
        <p:spPr>
          <a:xfrm>
            <a:off x="669516" y="255331"/>
            <a:ext cx="2847975" cy="1600200"/>
          </a:xfrm>
          <a:prstGeom prst="rect">
            <a:avLst/>
          </a:prstGeom>
        </p:spPr>
      </p:pic>
      <p:pic>
        <p:nvPicPr>
          <p:cNvPr id="21" name="Picture 20">
            <a:extLst>
              <a:ext uri="{FF2B5EF4-FFF2-40B4-BE49-F238E27FC236}">
                <a16:creationId xmlns:a16="http://schemas.microsoft.com/office/drawing/2014/main" xmlns="" id="{0F5D82F9-619D-448A-BD97-486455F83360}"/>
              </a:ext>
            </a:extLst>
          </p:cNvPr>
          <p:cNvPicPr>
            <a:picLocks noChangeAspect="1"/>
          </p:cNvPicPr>
          <p:nvPr/>
        </p:nvPicPr>
        <p:blipFill>
          <a:blip r:embed="rId4"/>
          <a:stretch>
            <a:fillRect/>
          </a:stretch>
        </p:blipFill>
        <p:spPr>
          <a:xfrm>
            <a:off x="4574040" y="1728316"/>
            <a:ext cx="7005484" cy="5129684"/>
          </a:xfrm>
          <a:prstGeom prst="rect">
            <a:avLst/>
          </a:prstGeom>
        </p:spPr>
      </p:pic>
      <p:sp>
        <p:nvSpPr>
          <p:cNvPr id="5" name="Slide Number Placeholder 4">
            <a:extLst>
              <a:ext uri="{FF2B5EF4-FFF2-40B4-BE49-F238E27FC236}">
                <a16:creationId xmlns:a16="http://schemas.microsoft.com/office/drawing/2014/main" xmlns="" id="{A4F3E755-A1DC-4DD8-B5BF-298083C2D1CE}"/>
              </a:ext>
            </a:extLst>
          </p:cNvPr>
          <p:cNvSpPr>
            <a:spLocks noGrp="1"/>
          </p:cNvSpPr>
          <p:nvPr>
            <p:ph type="sldNum" sz="quarter" idx="12"/>
          </p:nvPr>
        </p:nvSpPr>
        <p:spPr/>
        <p:txBody>
          <a:bodyPr/>
          <a:lstStyle/>
          <a:p>
            <a:fld id="{6D22F896-40B5-4ADD-8801-0D06FADFA095}" type="slidenum">
              <a:rPr lang="en-US" smtClean="0"/>
              <a:pPr/>
              <a:t>95</a:t>
            </a:fld>
            <a:endParaRPr lang="en-US" dirty="0"/>
          </a:p>
        </p:txBody>
      </p:sp>
    </p:spTree>
    <p:extLst>
      <p:ext uri="{BB962C8B-B14F-4D97-AF65-F5344CB8AC3E}">
        <p14:creationId xmlns:p14="http://schemas.microsoft.com/office/powerpoint/2010/main" xmlns="" val="291383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xmlns="" id="{8BCC686E-D55A-42A7-9523-DDFA8AA86F75}"/>
              </a:ext>
            </a:extLst>
          </p:cNvPr>
          <p:cNvSpPr/>
          <p:nvPr/>
        </p:nvSpPr>
        <p:spPr>
          <a:xfrm>
            <a:off x="391887" y="0"/>
            <a:ext cx="8189406" cy="1152807"/>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টিম ম্যানেজারের দায়িত্ব</a:t>
            </a:r>
            <a:endParaRPr lang="en-US"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sp>
        <p:nvSpPr>
          <p:cNvPr id="10" name="Rectangle: Rounded Corners 9">
            <a:extLst>
              <a:ext uri="{FF2B5EF4-FFF2-40B4-BE49-F238E27FC236}">
                <a16:creationId xmlns:a16="http://schemas.microsoft.com/office/drawing/2014/main" xmlns="" id="{7B439938-BFEB-4670-A33D-EA1AC0326CD0}"/>
              </a:ext>
            </a:extLst>
          </p:cNvPr>
          <p:cNvSpPr/>
          <p:nvPr/>
        </p:nvSpPr>
        <p:spPr>
          <a:xfrm>
            <a:off x="532563" y="1396977"/>
            <a:ext cx="10625961" cy="50556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SutonnyOMJ" panose="01010600010101010101" pitchFamily="2" charset="0"/>
                <a:cs typeface="SutonnyOMJ" panose="01010600010101010101" pitchFamily="2" charset="0"/>
              </a:rPr>
              <a:t>ট্রেনিং</a:t>
            </a:r>
            <a:endParaRPr lang="bn-BD" sz="3600" b="1" dirty="0">
              <a:solidFill>
                <a:schemeClr val="tx1"/>
              </a:solidFill>
              <a:latin typeface="SutonnyOMJ" panose="01010600010101010101" pitchFamily="2" charset="0"/>
              <a:cs typeface="SutonnyOMJ" panose="01010600010101010101" pitchFamily="2" charset="0"/>
            </a:endParaRPr>
          </a:p>
        </p:txBody>
      </p:sp>
      <p:sp>
        <p:nvSpPr>
          <p:cNvPr id="16" name="Rectangle: Rounded Corners 15">
            <a:extLst>
              <a:ext uri="{FF2B5EF4-FFF2-40B4-BE49-F238E27FC236}">
                <a16:creationId xmlns:a16="http://schemas.microsoft.com/office/drawing/2014/main" xmlns="" id="{E0155682-24D2-4DCB-8E32-4A4F67C6559D}"/>
              </a:ext>
            </a:extLst>
          </p:cNvPr>
          <p:cNvSpPr/>
          <p:nvPr/>
        </p:nvSpPr>
        <p:spPr>
          <a:xfrm>
            <a:off x="532563" y="2158559"/>
            <a:ext cx="10625961" cy="12478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solidFill>
                  <a:schemeClr val="tx1"/>
                </a:solidFill>
                <a:latin typeface="SutonnyOMJ" panose="01010600010101010101" pitchFamily="2" charset="0"/>
                <a:cs typeface="SutonnyOMJ" panose="01010600010101010101" pitchFamily="2" charset="0"/>
              </a:rPr>
              <a:t>ডিউটিতে অভিজ্ঞ এবং অনভিজ্ঞ স্টাফদের একসাথে মিলিয়ে রাখা</a:t>
            </a:r>
            <a:endParaRPr lang="en-US" sz="3200" b="1" dirty="0">
              <a:solidFill>
                <a:schemeClr val="tx1"/>
              </a:solidFill>
              <a:latin typeface="SutonnyOMJ" panose="01010600010101010101" pitchFamily="2" charset="0"/>
              <a:cs typeface="SutonnyOMJ" panose="01010600010101010101" pitchFamily="2" charset="0"/>
            </a:endParaRPr>
          </a:p>
        </p:txBody>
      </p:sp>
      <p:sp>
        <p:nvSpPr>
          <p:cNvPr id="18" name="Rectangle: Rounded Corners 17">
            <a:extLst>
              <a:ext uri="{FF2B5EF4-FFF2-40B4-BE49-F238E27FC236}">
                <a16:creationId xmlns:a16="http://schemas.microsoft.com/office/drawing/2014/main" xmlns="" id="{1232DD84-DBD9-41CC-B0F7-880289898E52}"/>
              </a:ext>
            </a:extLst>
          </p:cNvPr>
          <p:cNvSpPr/>
          <p:nvPr/>
        </p:nvSpPr>
        <p:spPr>
          <a:xfrm>
            <a:off x="633046" y="3898760"/>
            <a:ext cx="10470861" cy="137662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a:solidFill>
                  <a:schemeClr val="tx1"/>
                </a:solidFill>
                <a:latin typeface="SutonnyOMJ" panose="01010600010101010101" pitchFamily="2" charset="0"/>
                <a:cs typeface="SutonnyOMJ" panose="01010600010101010101" pitchFamily="2" charset="0"/>
              </a:rPr>
              <a:t>ডিউটিতে কর্মবিরতি নিশ্চিত করা</a:t>
            </a:r>
            <a:endParaRPr lang="en-US" sz="3200" b="1" dirty="0">
              <a:solidFill>
                <a:schemeClr val="tx1"/>
              </a:solidFill>
              <a:latin typeface="SutonnyOMJ" panose="01010600010101010101" pitchFamily="2" charset="0"/>
              <a:cs typeface="SutonnyOMJ" panose="01010600010101010101" pitchFamily="2" charset="0"/>
            </a:endParaRPr>
          </a:p>
        </p:txBody>
      </p:sp>
      <p:sp>
        <p:nvSpPr>
          <p:cNvPr id="12" name="Rectangle: Rounded Corners 11">
            <a:extLst>
              <a:ext uri="{FF2B5EF4-FFF2-40B4-BE49-F238E27FC236}">
                <a16:creationId xmlns:a16="http://schemas.microsoft.com/office/drawing/2014/main" xmlns="" id="{EDD138B7-4D46-4B9E-9B9A-71571268696A}"/>
              </a:ext>
            </a:extLst>
          </p:cNvPr>
          <p:cNvSpPr/>
          <p:nvPr/>
        </p:nvSpPr>
        <p:spPr>
          <a:xfrm>
            <a:off x="773723" y="5743575"/>
            <a:ext cx="10972800" cy="982593"/>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উর্ধতন কর্তৃপক্ষের সাথে নিয়মত যোগাযোগ </a:t>
            </a:r>
          </a:p>
        </p:txBody>
      </p:sp>
      <p:sp>
        <p:nvSpPr>
          <p:cNvPr id="5" name="Slide Number Placeholder 4">
            <a:extLst>
              <a:ext uri="{FF2B5EF4-FFF2-40B4-BE49-F238E27FC236}">
                <a16:creationId xmlns:a16="http://schemas.microsoft.com/office/drawing/2014/main" xmlns="" id="{DEDA1F23-19CD-4AF8-85F2-57AE971F3103}"/>
              </a:ext>
            </a:extLst>
          </p:cNvPr>
          <p:cNvSpPr>
            <a:spLocks noGrp="1"/>
          </p:cNvSpPr>
          <p:nvPr>
            <p:ph type="sldNum" sz="quarter" idx="12"/>
          </p:nvPr>
        </p:nvSpPr>
        <p:spPr/>
        <p:txBody>
          <a:bodyPr/>
          <a:lstStyle/>
          <a:p>
            <a:fld id="{6D22F896-40B5-4ADD-8801-0D06FADFA095}" type="slidenum">
              <a:rPr lang="en-US" smtClean="0"/>
              <a:pPr/>
              <a:t>96</a:t>
            </a:fld>
            <a:endParaRPr lang="en-US" dirty="0"/>
          </a:p>
        </p:txBody>
      </p:sp>
    </p:spTree>
    <p:extLst>
      <p:ext uri="{BB962C8B-B14F-4D97-AF65-F5344CB8AC3E}">
        <p14:creationId xmlns:p14="http://schemas.microsoft.com/office/powerpoint/2010/main" xmlns="" val="12869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P spid="1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D22F896-40B5-4ADD-8801-0D06FADFA095}" type="slidenum">
              <a:rPr lang="en-US" smtClean="0"/>
              <a:pPr/>
              <a:t>97</a:t>
            </a:fld>
            <a:endParaRPr lang="en-US" dirty="0"/>
          </a:p>
        </p:txBody>
      </p:sp>
      <p:sp>
        <p:nvSpPr>
          <p:cNvPr id="4" name="Rectangle: Rounded Corners 16">
            <a:extLst>
              <a:ext uri="{FF2B5EF4-FFF2-40B4-BE49-F238E27FC236}">
                <a16:creationId xmlns:a16="http://schemas.microsoft.com/office/drawing/2014/main" xmlns="" id="{75201C11-0709-4FA2-B5AE-C9E3DD77D50C}"/>
              </a:ext>
            </a:extLst>
          </p:cNvPr>
          <p:cNvSpPr/>
          <p:nvPr/>
        </p:nvSpPr>
        <p:spPr>
          <a:xfrm>
            <a:off x="432079" y="2200589"/>
            <a:ext cx="10726445" cy="265276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smtClean="0">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ডিউটি </a:t>
            </a:r>
            <a:r>
              <a:rPr lang="bn-BD" sz="3200" b="1" dirty="0">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রোটেশনে খুব </a:t>
            </a:r>
            <a:r>
              <a:rPr lang="bn-BD" sz="2800" b="1" dirty="0">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চাপদায়ক</a:t>
            </a:r>
            <a:r>
              <a:rPr lang="bn-BD" sz="3200" b="1" dirty="0">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 এবং কম চাপদায়ক দায়িত্বগুলো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AEA540C-B952-4F35-8365-A222AB6EFB9D}"/>
              </a:ext>
            </a:extLst>
          </p:cNvPr>
          <p:cNvSpPr/>
          <p:nvPr/>
        </p:nvSpPr>
        <p:spPr>
          <a:xfrm>
            <a:off x="4114800" y="111442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8BCC686E-D55A-42A7-9523-DDFA8AA86F75}"/>
              </a:ext>
            </a:extLst>
          </p:cNvPr>
          <p:cNvSpPr/>
          <p:nvPr/>
        </p:nvSpPr>
        <p:spPr>
          <a:xfrm>
            <a:off x="5355136" y="0"/>
            <a:ext cx="6582306" cy="1386673"/>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টিম ম্যানেজারের দায়িত্ব</a:t>
            </a:r>
            <a:endParaRPr lang="en-US"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sp>
        <p:nvSpPr>
          <p:cNvPr id="10" name="Rectangle: Rounded Corners 9">
            <a:extLst>
              <a:ext uri="{FF2B5EF4-FFF2-40B4-BE49-F238E27FC236}">
                <a16:creationId xmlns:a16="http://schemas.microsoft.com/office/drawing/2014/main" xmlns="" id="{7B439938-BFEB-4670-A33D-EA1AC0326CD0}"/>
              </a:ext>
            </a:extLst>
          </p:cNvPr>
          <p:cNvSpPr/>
          <p:nvPr/>
        </p:nvSpPr>
        <p:spPr>
          <a:xfrm>
            <a:off x="351692" y="1577591"/>
            <a:ext cx="9555983" cy="1034980"/>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600" b="1" dirty="0">
                <a:solidFill>
                  <a:schemeClr val="tx1"/>
                </a:solidFill>
                <a:latin typeface="SutonnyOMJ" panose="01010600010101010101" pitchFamily="2" charset="0"/>
                <a:cs typeface="SutonnyOMJ" panose="01010600010101010101" pitchFamily="2" charset="0"/>
              </a:rPr>
              <a:t>রেগুলার মিটিং</a:t>
            </a:r>
          </a:p>
        </p:txBody>
      </p:sp>
      <p:sp>
        <p:nvSpPr>
          <p:cNvPr id="16" name="Rectangle: Rounded Corners 15">
            <a:extLst>
              <a:ext uri="{FF2B5EF4-FFF2-40B4-BE49-F238E27FC236}">
                <a16:creationId xmlns:a16="http://schemas.microsoft.com/office/drawing/2014/main" xmlns="" id="{E0155682-24D2-4DCB-8E32-4A4F67C6559D}"/>
              </a:ext>
            </a:extLst>
          </p:cNvPr>
          <p:cNvSpPr/>
          <p:nvPr/>
        </p:nvSpPr>
        <p:spPr>
          <a:xfrm>
            <a:off x="391886" y="2622619"/>
            <a:ext cx="9519029" cy="68328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solidFill>
                  <a:schemeClr val="tx1"/>
                </a:solidFill>
                <a:latin typeface="SutonnyOMJ" panose="01010600010101010101" pitchFamily="2" charset="0"/>
                <a:cs typeface="SutonnyOMJ" panose="01010600010101010101" pitchFamily="2" charset="0"/>
              </a:rPr>
              <a:t>সঠিক তথ্য স্পষ্টভাবে সরবরাহ করা </a:t>
            </a:r>
            <a:endParaRPr lang="en-US" sz="3200" b="1" dirty="0">
              <a:solidFill>
                <a:schemeClr val="tx1"/>
              </a:solidFill>
              <a:latin typeface="SutonnyOMJ" panose="01010600010101010101" pitchFamily="2" charset="0"/>
              <a:cs typeface="SutonnyOMJ" panose="01010600010101010101" pitchFamily="2" charset="0"/>
            </a:endParaRPr>
          </a:p>
        </p:txBody>
      </p:sp>
      <p:sp>
        <p:nvSpPr>
          <p:cNvPr id="17" name="Rectangle: Rounded Corners 16">
            <a:extLst>
              <a:ext uri="{FF2B5EF4-FFF2-40B4-BE49-F238E27FC236}">
                <a16:creationId xmlns:a16="http://schemas.microsoft.com/office/drawing/2014/main" xmlns="" id="{75201C11-0709-4FA2-B5AE-C9E3DD77D50C}"/>
              </a:ext>
            </a:extLst>
          </p:cNvPr>
          <p:cNvSpPr/>
          <p:nvPr/>
        </p:nvSpPr>
        <p:spPr>
          <a:xfrm>
            <a:off x="432079" y="3327208"/>
            <a:ext cx="9478835" cy="78263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effectLst>
                  <a:outerShdw blurRad="38100" dist="38100" dir="2700000" algn="tl">
                    <a:srgbClr val="000000">
                      <a:alpha val="43137"/>
                    </a:srgbClr>
                  </a:outerShdw>
                </a:effectLst>
                <a:latin typeface="Arial" panose="020B0604020202020204" pitchFamily="34" charset="0"/>
                <a:cs typeface="SutonnyOMJ" panose="01010600010101010101" pitchFamily="2" charset="0"/>
              </a:rPr>
              <a:t>মানসিক</a:t>
            </a:r>
            <a:r>
              <a:rPr lang="en-US" sz="3200" b="1" dirty="0">
                <a:effectLst>
                  <a:outerShdw blurRad="38100" dist="38100" dir="2700000" algn="tl">
                    <a:srgbClr val="000000">
                      <a:alpha val="43137"/>
                    </a:srgbClr>
                  </a:outerShdw>
                </a:effectLst>
                <a:latin typeface="Arial" panose="020B0604020202020204" pitchFamily="34" charset="0"/>
                <a:cs typeface="SutonnyOMJ" panose="01010600010101010101" pitchFamily="2" charset="0"/>
              </a:rPr>
              <a:t> </a:t>
            </a:r>
            <a:r>
              <a:rPr lang="en-US" sz="3200" b="1" dirty="0" err="1">
                <a:effectLst>
                  <a:outerShdw blurRad="38100" dist="38100" dir="2700000" algn="tl">
                    <a:srgbClr val="000000">
                      <a:alpha val="43137"/>
                    </a:srgbClr>
                  </a:outerShdw>
                </a:effectLst>
                <a:latin typeface="Arial" panose="020B0604020202020204" pitchFamily="34" charset="0"/>
                <a:cs typeface="SutonnyOMJ" panose="01010600010101010101" pitchFamily="2" charset="0"/>
              </a:rPr>
              <a:t>চাপ</a:t>
            </a:r>
            <a:r>
              <a:rPr lang="en-US" sz="3200" b="1" dirty="0">
                <a:effectLst>
                  <a:outerShdw blurRad="38100" dist="38100" dir="2700000" algn="tl">
                    <a:srgbClr val="000000">
                      <a:alpha val="43137"/>
                    </a:srgbClr>
                  </a:outerShdw>
                </a:effectLst>
                <a:latin typeface="Arial" panose="020B0604020202020204" pitchFamily="34" charset="0"/>
                <a:cs typeface="SutonnyOMJ" panose="01010600010101010101" pitchFamily="2" charset="0"/>
              </a:rPr>
              <a:t> </a:t>
            </a:r>
            <a:r>
              <a:rPr lang="bn-BD" sz="3200" b="1" dirty="0">
                <a:effectLst>
                  <a:outerShdw blurRad="38100" dist="38100" dir="2700000" algn="tl">
                    <a:srgbClr val="000000">
                      <a:alpha val="43137"/>
                    </a:srgbClr>
                  </a:outerShdw>
                </a:effectLst>
                <a:latin typeface="Arial" panose="020B0604020202020204" pitchFamily="34" charset="0"/>
                <a:cs typeface="SutonnyOMJ" panose="01010600010101010101" pitchFamily="2" charset="0"/>
              </a:rPr>
              <a:t>বিষয় কথা বলা</a:t>
            </a:r>
          </a:p>
        </p:txBody>
      </p:sp>
      <p:sp>
        <p:nvSpPr>
          <p:cNvPr id="18" name="Rectangle: Rounded Corners 17">
            <a:extLst>
              <a:ext uri="{FF2B5EF4-FFF2-40B4-BE49-F238E27FC236}">
                <a16:creationId xmlns:a16="http://schemas.microsoft.com/office/drawing/2014/main" xmlns="" id="{1232DD84-DBD9-41CC-B0F7-880289898E52}"/>
              </a:ext>
            </a:extLst>
          </p:cNvPr>
          <p:cNvSpPr/>
          <p:nvPr/>
        </p:nvSpPr>
        <p:spPr>
          <a:xfrm>
            <a:off x="371789" y="4079632"/>
            <a:ext cx="9539125" cy="131139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মানসিকভাবে বিপর্জস্ত হলে সাপোর্ট দেয়া</a:t>
            </a:r>
            <a:endParaRPr lang="en-US" sz="32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pic>
        <p:nvPicPr>
          <p:cNvPr id="5" name="Picture 4">
            <a:extLst>
              <a:ext uri="{FF2B5EF4-FFF2-40B4-BE49-F238E27FC236}">
                <a16:creationId xmlns:a16="http://schemas.microsoft.com/office/drawing/2014/main" xmlns="" id="{04348200-788A-431C-91C0-7EED8190F68E}"/>
              </a:ext>
            </a:extLst>
          </p:cNvPr>
          <p:cNvPicPr>
            <a:picLocks noChangeAspect="1"/>
          </p:cNvPicPr>
          <p:nvPr/>
        </p:nvPicPr>
        <p:blipFill>
          <a:blip r:embed="rId3"/>
          <a:stretch>
            <a:fillRect/>
          </a:stretch>
        </p:blipFill>
        <p:spPr>
          <a:xfrm>
            <a:off x="604684" y="-154500"/>
            <a:ext cx="4262283" cy="1685925"/>
          </a:xfrm>
          <a:prstGeom prst="rect">
            <a:avLst/>
          </a:prstGeom>
        </p:spPr>
      </p:pic>
      <p:pic>
        <p:nvPicPr>
          <p:cNvPr id="9" name="Picture 8">
            <a:extLst>
              <a:ext uri="{FF2B5EF4-FFF2-40B4-BE49-F238E27FC236}">
                <a16:creationId xmlns:a16="http://schemas.microsoft.com/office/drawing/2014/main" xmlns="" id="{10171F33-B7F6-4686-9134-4C9235EC2291}"/>
              </a:ext>
            </a:extLst>
          </p:cNvPr>
          <p:cNvPicPr>
            <a:picLocks noChangeAspect="1"/>
          </p:cNvPicPr>
          <p:nvPr/>
        </p:nvPicPr>
        <p:blipFill>
          <a:blip r:embed="rId4"/>
          <a:stretch>
            <a:fillRect/>
          </a:stretch>
        </p:blipFill>
        <p:spPr>
          <a:xfrm>
            <a:off x="9910914" y="2660483"/>
            <a:ext cx="2107393" cy="2621751"/>
          </a:xfrm>
          <a:prstGeom prst="rect">
            <a:avLst/>
          </a:prstGeom>
        </p:spPr>
      </p:pic>
      <p:sp>
        <p:nvSpPr>
          <p:cNvPr id="15" name="Rectangle: Rounded Corners 14">
            <a:extLst>
              <a:ext uri="{FF2B5EF4-FFF2-40B4-BE49-F238E27FC236}">
                <a16:creationId xmlns:a16="http://schemas.microsoft.com/office/drawing/2014/main" xmlns="" id="{7D892142-5723-48F5-83CA-5BB76D5B02DA}"/>
              </a:ext>
            </a:extLst>
          </p:cNvPr>
          <p:cNvSpPr/>
          <p:nvPr/>
        </p:nvSpPr>
        <p:spPr>
          <a:xfrm>
            <a:off x="331596" y="5184949"/>
            <a:ext cx="9579317" cy="1673051"/>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a:solidFill>
                  <a:schemeClr val="tx1"/>
                </a:solidFill>
                <a:latin typeface="SutonnyOMJ" panose="01010600010101010101" pitchFamily="2" charset="0"/>
                <a:cs typeface="SutonnyOMJ" panose="01010600010101010101" pitchFamily="2" charset="0"/>
              </a:rPr>
              <a:t>রোগীর মৃত্যুতে মনের প্রতিক্রিয়া প্রকাশে সহায়তা</a:t>
            </a:r>
            <a:endParaRPr lang="en-US" sz="3200" b="1" dirty="0">
              <a:solidFill>
                <a:schemeClr val="tx1"/>
              </a:solidFill>
              <a:latin typeface="SutonnyOMJ" panose="01010600010101010101" pitchFamily="2" charset="0"/>
              <a:cs typeface="SutonnyOMJ" panose="01010600010101010101" pitchFamily="2" charset="0"/>
            </a:endParaRPr>
          </a:p>
        </p:txBody>
      </p:sp>
      <p:sp>
        <p:nvSpPr>
          <p:cNvPr id="6" name="Slide Number Placeholder 5">
            <a:extLst>
              <a:ext uri="{FF2B5EF4-FFF2-40B4-BE49-F238E27FC236}">
                <a16:creationId xmlns:a16="http://schemas.microsoft.com/office/drawing/2014/main" xmlns="" id="{5F8F1B06-685B-4BFE-8E39-E168E0C92DF8}"/>
              </a:ext>
            </a:extLst>
          </p:cNvPr>
          <p:cNvSpPr>
            <a:spLocks noGrp="1"/>
          </p:cNvSpPr>
          <p:nvPr>
            <p:ph type="sldNum" sz="quarter" idx="12"/>
          </p:nvPr>
        </p:nvSpPr>
        <p:spPr/>
        <p:txBody>
          <a:bodyPr/>
          <a:lstStyle/>
          <a:p>
            <a:fld id="{6D22F896-40B5-4ADD-8801-0D06FADFA095}" type="slidenum">
              <a:rPr lang="en-US" smtClean="0"/>
              <a:pPr/>
              <a:t>98</a:t>
            </a:fld>
            <a:endParaRPr lang="en-US" dirty="0"/>
          </a:p>
        </p:txBody>
      </p:sp>
    </p:spTree>
    <p:extLst>
      <p:ext uri="{BB962C8B-B14F-4D97-AF65-F5344CB8AC3E}">
        <p14:creationId xmlns:p14="http://schemas.microsoft.com/office/powerpoint/2010/main" xmlns="" val="2143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2AEA540C-B952-4F35-8365-A222AB6EFB9D}"/>
              </a:ext>
            </a:extLst>
          </p:cNvPr>
          <p:cNvSpPr/>
          <p:nvPr/>
        </p:nvSpPr>
        <p:spPr>
          <a:xfrm>
            <a:off x="4114800" y="111442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xmlns="" id="{8BCC686E-D55A-42A7-9523-DDFA8AA86F75}"/>
              </a:ext>
            </a:extLst>
          </p:cNvPr>
          <p:cNvSpPr/>
          <p:nvPr/>
        </p:nvSpPr>
        <p:spPr>
          <a:xfrm>
            <a:off x="5355136" y="140677"/>
            <a:ext cx="5748771" cy="1336431"/>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টিম ম্যানেজারের দায়িত্ব</a:t>
            </a:r>
            <a:endParaRPr lang="en-US" sz="36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sp>
        <p:nvSpPr>
          <p:cNvPr id="10" name="Rectangle: Rounded Corners 9">
            <a:extLst>
              <a:ext uri="{FF2B5EF4-FFF2-40B4-BE49-F238E27FC236}">
                <a16:creationId xmlns:a16="http://schemas.microsoft.com/office/drawing/2014/main" xmlns="" id="{7B439938-BFEB-4670-A33D-EA1AC0326CD0}"/>
              </a:ext>
            </a:extLst>
          </p:cNvPr>
          <p:cNvSpPr/>
          <p:nvPr/>
        </p:nvSpPr>
        <p:spPr>
          <a:xfrm>
            <a:off x="411982" y="1627833"/>
            <a:ext cx="9838147" cy="1245995"/>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solidFill>
                  <a:schemeClr val="tx1"/>
                </a:solidFill>
                <a:latin typeface="SutonnyOMJ" panose="01010600010101010101" pitchFamily="2" charset="0"/>
                <a:cs typeface="SutonnyOMJ" panose="01010600010101010101" pitchFamily="2" charset="0"/>
              </a:rPr>
              <a:t>মানসিক স্বাস্থ্য সহায়তা সম্পর্কে অবহিত হওয়া</a:t>
            </a:r>
          </a:p>
        </p:txBody>
      </p:sp>
      <p:sp>
        <p:nvSpPr>
          <p:cNvPr id="16" name="Rectangle: Rounded Corners 15">
            <a:extLst>
              <a:ext uri="{FF2B5EF4-FFF2-40B4-BE49-F238E27FC236}">
                <a16:creationId xmlns:a16="http://schemas.microsoft.com/office/drawing/2014/main" xmlns="" id="{E0155682-24D2-4DCB-8E32-4A4F67C6559D}"/>
              </a:ext>
            </a:extLst>
          </p:cNvPr>
          <p:cNvSpPr/>
          <p:nvPr/>
        </p:nvSpPr>
        <p:spPr>
          <a:xfrm>
            <a:off x="371789" y="2873829"/>
            <a:ext cx="9878340" cy="171826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bn-BD" sz="3200" b="1" dirty="0">
                <a:solidFill>
                  <a:schemeClr val="tx1"/>
                </a:solidFill>
                <a:latin typeface="SutonnyOMJ" panose="01010600010101010101" pitchFamily="2" charset="0"/>
                <a:cs typeface="SutonnyOMJ" panose="01010600010101010101" pitchFamily="2" charset="0"/>
              </a:rPr>
              <a:t>কেউ মানসিকভাবে বিপর্জস্ত হলে </a:t>
            </a:r>
            <a:r>
              <a:rPr lang="bn-BD" sz="3200" b="1" dirty="0" smtClean="0">
                <a:solidFill>
                  <a:schemeClr val="tx1"/>
                </a:solidFill>
                <a:latin typeface="SutonnyOMJ" panose="01010600010101010101" pitchFamily="2" charset="0"/>
                <a:cs typeface="SutonnyOMJ" panose="01010600010101010101" pitchFamily="2" charset="0"/>
              </a:rPr>
              <a:t>মানসিক </a:t>
            </a:r>
            <a:r>
              <a:rPr lang="bn-BD" sz="3200" b="1" dirty="0">
                <a:solidFill>
                  <a:schemeClr val="tx1"/>
                </a:solidFill>
                <a:latin typeface="SutonnyOMJ" panose="01010600010101010101" pitchFamily="2" charset="0"/>
                <a:cs typeface="SutonnyOMJ" panose="01010600010101010101" pitchFamily="2" charset="0"/>
              </a:rPr>
              <a:t>স্বাস্থ্য সেবা নিশ্চিত করা</a:t>
            </a:r>
            <a:endParaRPr lang="en-US" sz="3200" b="1" dirty="0">
              <a:solidFill>
                <a:schemeClr val="tx1"/>
              </a:solidFill>
              <a:latin typeface="SutonnyOMJ" panose="01010600010101010101" pitchFamily="2" charset="0"/>
              <a:cs typeface="SutonnyOMJ" panose="01010600010101010101" pitchFamily="2" charset="0"/>
            </a:endParaRPr>
          </a:p>
        </p:txBody>
      </p:sp>
      <p:sp>
        <p:nvSpPr>
          <p:cNvPr id="18" name="Rectangle: Rounded Corners 17">
            <a:extLst>
              <a:ext uri="{FF2B5EF4-FFF2-40B4-BE49-F238E27FC236}">
                <a16:creationId xmlns:a16="http://schemas.microsoft.com/office/drawing/2014/main" xmlns="" id="{1232DD84-DBD9-41CC-B0F7-880289898E52}"/>
              </a:ext>
            </a:extLst>
          </p:cNvPr>
          <p:cNvSpPr/>
          <p:nvPr/>
        </p:nvSpPr>
        <p:spPr>
          <a:xfrm>
            <a:off x="331597" y="4511710"/>
            <a:ext cx="9918532" cy="2120201"/>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bn-BD" sz="32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rPr>
              <a:t>উৎসাহ দেয়া, কৃতজ্ঞতা প্রকাশ</a:t>
            </a:r>
            <a:endParaRPr lang="en-US" sz="3200" b="1" dirty="0">
              <a:solidFill>
                <a:schemeClr val="bg1"/>
              </a:solidFill>
              <a:effectLst>
                <a:outerShdw blurRad="38100" dist="38100" dir="2700000" algn="tl">
                  <a:srgbClr val="000000">
                    <a:alpha val="43137"/>
                  </a:srgbClr>
                </a:outerShdw>
              </a:effectLst>
              <a:latin typeface="SutonnyOMJ" panose="01010600010101010101" pitchFamily="2" charset="0"/>
              <a:cs typeface="SutonnyOMJ" panose="01010600010101010101" pitchFamily="2" charset="0"/>
            </a:endParaRPr>
          </a:p>
        </p:txBody>
      </p:sp>
      <p:pic>
        <p:nvPicPr>
          <p:cNvPr id="5" name="Picture 4">
            <a:extLst>
              <a:ext uri="{FF2B5EF4-FFF2-40B4-BE49-F238E27FC236}">
                <a16:creationId xmlns:a16="http://schemas.microsoft.com/office/drawing/2014/main" xmlns="" id="{04348200-788A-431C-91C0-7EED8190F68E}"/>
              </a:ext>
            </a:extLst>
          </p:cNvPr>
          <p:cNvPicPr>
            <a:picLocks noChangeAspect="1"/>
          </p:cNvPicPr>
          <p:nvPr/>
        </p:nvPicPr>
        <p:blipFill>
          <a:blip r:embed="rId3"/>
          <a:stretch>
            <a:fillRect/>
          </a:stretch>
        </p:blipFill>
        <p:spPr>
          <a:xfrm>
            <a:off x="604684" y="-154500"/>
            <a:ext cx="4262283" cy="1685925"/>
          </a:xfrm>
          <a:prstGeom prst="rect">
            <a:avLst/>
          </a:prstGeom>
        </p:spPr>
      </p:pic>
      <p:pic>
        <p:nvPicPr>
          <p:cNvPr id="15" name="Picture 14">
            <a:extLst>
              <a:ext uri="{FF2B5EF4-FFF2-40B4-BE49-F238E27FC236}">
                <a16:creationId xmlns:a16="http://schemas.microsoft.com/office/drawing/2014/main" xmlns="" id="{1C50A4CF-BFF7-494B-8083-F10399C2E06D}"/>
              </a:ext>
            </a:extLst>
          </p:cNvPr>
          <p:cNvPicPr>
            <a:picLocks noChangeAspect="1"/>
          </p:cNvPicPr>
          <p:nvPr/>
        </p:nvPicPr>
        <p:blipFill>
          <a:blip r:embed="rId4"/>
          <a:stretch>
            <a:fillRect/>
          </a:stretch>
        </p:blipFill>
        <p:spPr>
          <a:xfrm>
            <a:off x="10250128" y="4184526"/>
            <a:ext cx="1941872" cy="1776984"/>
          </a:xfrm>
          <a:prstGeom prst="rect">
            <a:avLst/>
          </a:prstGeom>
        </p:spPr>
      </p:pic>
      <p:sp>
        <p:nvSpPr>
          <p:cNvPr id="6" name="Slide Number Placeholder 5">
            <a:extLst>
              <a:ext uri="{FF2B5EF4-FFF2-40B4-BE49-F238E27FC236}">
                <a16:creationId xmlns:a16="http://schemas.microsoft.com/office/drawing/2014/main" xmlns="" id="{B568F850-A2EA-435E-992B-681D33C718CC}"/>
              </a:ext>
            </a:extLst>
          </p:cNvPr>
          <p:cNvSpPr>
            <a:spLocks noGrp="1"/>
          </p:cNvSpPr>
          <p:nvPr>
            <p:ph type="sldNum" sz="quarter" idx="12"/>
          </p:nvPr>
        </p:nvSpPr>
        <p:spPr/>
        <p:txBody>
          <a:bodyPr/>
          <a:lstStyle/>
          <a:p>
            <a:fld id="{6D22F896-40B5-4ADD-8801-0D06FADFA095}" type="slidenum">
              <a:rPr lang="en-US" smtClean="0"/>
              <a:pPr/>
              <a:t>99</a:t>
            </a:fld>
            <a:endParaRPr lang="en-US" dirty="0"/>
          </a:p>
        </p:txBody>
      </p:sp>
    </p:spTree>
    <p:extLst>
      <p:ext uri="{BB962C8B-B14F-4D97-AF65-F5344CB8AC3E}">
        <p14:creationId xmlns:p14="http://schemas.microsoft.com/office/powerpoint/2010/main" xmlns="" val="148646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4707</TotalTime>
  <Words>4167</Words>
  <Application>Microsoft Office PowerPoint</Application>
  <PresentationFormat>Custom</PresentationFormat>
  <Paragraphs>541</Paragraphs>
  <Slides>105</Slides>
  <Notes>12</Notes>
  <HiddenSlides>0</HiddenSlides>
  <MMClips>0</MMClips>
  <ScaleCrop>false</ScaleCrop>
  <HeadingPairs>
    <vt:vector size="4" baseType="variant">
      <vt:variant>
        <vt:lpstr>Theme</vt:lpstr>
      </vt:variant>
      <vt:variant>
        <vt:i4>1</vt:i4>
      </vt:variant>
      <vt:variant>
        <vt:lpstr>Slide Titles</vt:lpstr>
      </vt:variant>
      <vt:variant>
        <vt:i4>105</vt:i4>
      </vt:variant>
    </vt:vector>
  </HeadingPairs>
  <TitlesOfParts>
    <vt:vector size="106" baseType="lpstr">
      <vt:lpstr>Office Theme</vt:lpstr>
      <vt:lpstr>Understanding COVID-19: The unresolved Issues</vt:lpstr>
      <vt:lpstr>Slide 2</vt:lpstr>
      <vt:lpstr>CONTENTS</vt:lpstr>
      <vt:lpstr>Introduction</vt:lpstr>
      <vt:lpstr>Epidemiology</vt:lpstr>
      <vt:lpstr>Slide 6</vt:lpstr>
      <vt:lpstr>Transmission</vt:lpstr>
      <vt:lpstr>Slide 8</vt:lpstr>
      <vt:lpstr>Epidemiology</vt:lpstr>
      <vt:lpstr>Epidemiology</vt:lpstr>
      <vt:lpstr>Epidemiology</vt:lpstr>
      <vt:lpstr>Epidemiology</vt:lpstr>
      <vt:lpstr>Slide 13</vt:lpstr>
      <vt:lpstr>Slide 14</vt:lpstr>
      <vt:lpstr>Slide 15</vt:lpstr>
      <vt:lpstr>Slide 16</vt:lpstr>
      <vt:lpstr>Behavior of Pathogen</vt:lpstr>
      <vt:lpstr>Behavior of Pathogen</vt:lpstr>
      <vt:lpstr>PNEUMONIA</vt:lpstr>
      <vt:lpstr>Who is this Doctor?</vt:lpstr>
      <vt:lpstr>CT scan of chest in COVID- 19</vt:lpstr>
      <vt:lpstr>Chest x-ray</vt:lpstr>
      <vt:lpstr>Slide 23</vt:lpstr>
      <vt:lpstr>Clinical Presentation and Course</vt:lpstr>
      <vt:lpstr>Multi system</vt:lpstr>
      <vt:lpstr>Slide 26</vt:lpstr>
      <vt:lpstr>Coagulopathy</vt:lpstr>
      <vt:lpstr>Thrombosis</vt:lpstr>
      <vt:lpstr>Slide 29</vt:lpstr>
      <vt:lpstr>Incidence of VTE in Patients with COVID-19 </vt:lpstr>
      <vt:lpstr>VTE</vt:lpstr>
      <vt:lpstr>Does a normal D-dimer level effectively rule out PE/DVT? </vt:lpstr>
      <vt:lpstr>Are there any clinical scenarios in which empiric therapeutic anticoagulation would be considered in COVID-19 patients? </vt:lpstr>
      <vt:lpstr>Overall thrombotic complication rate and management in COVID-19 </vt:lpstr>
      <vt:lpstr>Bleeding events </vt:lpstr>
      <vt:lpstr>Mechanism of clot formation</vt:lpstr>
      <vt:lpstr>Mechanism of clot formation</vt:lpstr>
      <vt:lpstr>HCW/Frontliners</vt:lpstr>
      <vt:lpstr>Role of Professional bodies</vt:lpstr>
      <vt:lpstr>Investigations</vt:lpstr>
      <vt:lpstr>Post COVID Syndrome</vt:lpstr>
      <vt:lpstr>Vaccine</vt:lpstr>
      <vt:lpstr>Where we are ?</vt:lpstr>
      <vt:lpstr>Slide 44</vt:lpstr>
      <vt:lpstr>Slide 45</vt:lpstr>
      <vt:lpstr>Slide 46</vt:lpstr>
      <vt:lpstr>GAVI/COVAX/AMC</vt:lpstr>
      <vt:lpstr>Slide 48</vt:lpstr>
      <vt:lpstr>Slide 49</vt:lpstr>
      <vt:lpstr>Slide 50</vt:lpstr>
      <vt:lpstr>Slide 51</vt:lpstr>
      <vt:lpstr>VACCINE</vt:lpstr>
      <vt:lpstr>Bangladesh</vt:lpstr>
      <vt:lpstr>Bangladesh</vt:lpstr>
      <vt:lpstr>Challenges to be faced once a vaccine is available </vt:lpstr>
      <vt:lpstr>HOW MANY PEOPLE NEED TO BE VACCINATED </vt:lpstr>
      <vt:lpstr>Mutation of Virus</vt:lpstr>
      <vt:lpstr>COVID-19 Special: Coronavirus burnout </vt:lpstr>
      <vt:lpstr>RESTAURENT in September, UK</vt:lpstr>
      <vt:lpstr>Back to school—but not for all </vt:lpstr>
      <vt:lpstr>Are we expecting secondary infection?</vt:lpstr>
      <vt:lpstr>Reactivation/Reinfection</vt:lpstr>
      <vt:lpstr>Slide 63</vt:lpstr>
      <vt:lpstr>Management and Long-term Care</vt:lpstr>
      <vt:lpstr>Why death rate is low in Bangladesh</vt:lpstr>
      <vt:lpstr>Why MEN suffer and die of COVID more than WOMEN</vt:lpstr>
      <vt:lpstr>Why COVID-19 is Hitting Men Harder Than Women </vt:lpstr>
      <vt:lpstr>GENDER</vt:lpstr>
      <vt:lpstr>GENETICS</vt:lpstr>
      <vt:lpstr>Slide 70</vt:lpstr>
      <vt:lpstr>HORMONE</vt:lpstr>
      <vt:lpstr>Slide 72</vt:lpstr>
      <vt:lpstr>Slide 73</vt:lpstr>
      <vt:lpstr>CARE FREE</vt:lpstr>
      <vt:lpstr>Slide 75</vt:lpstr>
      <vt:lpstr>Slide 76</vt:lpstr>
      <vt:lpstr>Slide 77</vt:lpstr>
      <vt:lpstr>Slide 78</vt:lpstr>
      <vt:lpstr>Slide 79</vt:lpstr>
      <vt:lpstr>CHILDREN</vt:lpstr>
      <vt:lpstr>CHILDREN</vt:lpstr>
      <vt:lpstr>CHILDREN</vt:lpstr>
      <vt:lpstr>Slide 83</vt:lpstr>
      <vt:lpstr>Physician’s Wellbeing-ACP</vt:lpstr>
      <vt:lpstr>Burn Out Depressed Doctors</vt:lpstr>
      <vt:lpstr>Slide 86</vt:lpstr>
      <vt:lpstr>Slide 87</vt:lpstr>
      <vt:lpstr>Slide 88</vt:lpstr>
      <vt:lpstr>Unburden Yourself</vt:lpstr>
      <vt:lpstr>Slide 90</vt:lpstr>
      <vt:lpstr>Slide 91</vt:lpstr>
      <vt:lpstr>মানসিক প্রস্তুতি রাখুন </vt:lpstr>
      <vt:lpstr>Slide 93</vt:lpstr>
      <vt:lpstr>Slide 94</vt:lpstr>
      <vt:lpstr> Organizational Level </vt:lpstr>
      <vt:lpstr>Slide 96</vt:lpstr>
      <vt:lpstr>Slide 97</vt:lpstr>
      <vt:lpstr>Slide 98</vt:lpstr>
      <vt:lpstr>Slide 99</vt:lpstr>
      <vt:lpstr> WARNING SIGN Being Extremely  Stressed Out </vt:lpstr>
      <vt:lpstr>Unwanted Stress Reaction  (Warning Signs)</vt:lpstr>
      <vt:lpstr> Indications for referral for mental health assessment </vt:lpstr>
      <vt:lpstr>Slide 103</vt:lpstr>
      <vt:lpstr>Acknowledgement</vt:lpstr>
      <vt:lpstr>Slide 105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Novel Coronavirus  (2019-nCoV) Outbreak : Global Health Concern</dc:title>
  <dc:creator>hp</dc:creator>
  <cp:lastModifiedBy>user</cp:lastModifiedBy>
  <cp:revision>195</cp:revision>
  <dcterms:created xsi:type="dcterms:W3CDTF">2020-02-16T14:12:44Z</dcterms:created>
  <dcterms:modified xsi:type="dcterms:W3CDTF">2020-09-12T13:43:53Z</dcterms:modified>
</cp:coreProperties>
</file>